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29"/>
  </p:notesMasterIdLst>
  <p:sldIdLst>
    <p:sldId id="256" r:id="rId2"/>
    <p:sldId id="257" r:id="rId3"/>
    <p:sldId id="261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85" r:id="rId16"/>
    <p:sldId id="273" r:id="rId17"/>
    <p:sldId id="272" r:id="rId18"/>
    <p:sldId id="274" r:id="rId19"/>
    <p:sldId id="275" r:id="rId20"/>
    <p:sldId id="287" r:id="rId21"/>
    <p:sldId id="284" r:id="rId22"/>
    <p:sldId id="277" r:id="rId23"/>
    <p:sldId id="281" r:id="rId24"/>
    <p:sldId id="279" r:id="rId25"/>
    <p:sldId id="278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58"/>
    <p:restoredTop sz="94672"/>
  </p:normalViewPr>
  <p:slideViewPr>
    <p:cSldViewPr snapToGrid="0" snapToObjects="1">
      <p:cViewPr varScale="1">
        <p:scale>
          <a:sx n="125" d="100"/>
          <a:sy n="125" d="100"/>
        </p:scale>
        <p:origin x="16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BDD427-6C09-3A4D-9892-CC65A801A7CE}" type="doc">
      <dgm:prSet loTypeId="urn:microsoft.com/office/officeart/2005/8/layout/matrix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64B2BA-49B9-E94B-8E01-B00784F68FEA}">
      <dgm:prSet phldrT="[Text]"/>
      <dgm:spPr/>
      <dgm:t>
        <a:bodyPr/>
        <a:lstStyle/>
        <a:p>
          <a:pPr rtl="0"/>
          <a:r>
            <a:rPr lang="en-US" dirty="0"/>
            <a:t>Correspondence</a:t>
          </a:r>
        </a:p>
      </dgm:t>
    </dgm:pt>
    <dgm:pt modelId="{B418CD87-882F-C340-A7B3-B6C8A65F5FFC}" type="parTrans" cxnId="{1C209ED1-D8D8-0B49-A8A8-C8971904B000}">
      <dgm:prSet/>
      <dgm:spPr/>
      <dgm:t>
        <a:bodyPr/>
        <a:lstStyle/>
        <a:p>
          <a:endParaRPr lang="en-US"/>
        </a:p>
      </dgm:t>
    </dgm:pt>
    <dgm:pt modelId="{81938C5A-72BC-194B-B5C8-EA4B68D1A359}" type="sibTrans" cxnId="{1C209ED1-D8D8-0B49-A8A8-C8971904B000}">
      <dgm:prSet/>
      <dgm:spPr/>
      <dgm:t>
        <a:bodyPr/>
        <a:lstStyle/>
        <a:p>
          <a:endParaRPr lang="en-US"/>
        </a:p>
      </dgm:t>
    </dgm:pt>
    <dgm:pt modelId="{C0B0EC19-1F14-844F-BD9F-40B4282F6A56}">
      <dgm:prSet phldrT="[Text]"/>
      <dgm:spPr/>
      <dgm:t>
        <a:bodyPr/>
        <a:lstStyle/>
        <a:p>
          <a:pPr rtl="0"/>
          <a:r>
            <a:rPr lang="en-US" dirty="0"/>
            <a:t>Study Group</a:t>
          </a:r>
        </a:p>
      </dgm:t>
    </dgm:pt>
    <dgm:pt modelId="{AB62EB1F-7055-2840-8DE6-F7CF1405FE76}" type="parTrans" cxnId="{2466B436-E5A6-6E42-833A-59671DA85AF7}">
      <dgm:prSet/>
      <dgm:spPr/>
      <dgm:t>
        <a:bodyPr/>
        <a:lstStyle/>
        <a:p>
          <a:endParaRPr lang="en-US"/>
        </a:p>
      </dgm:t>
    </dgm:pt>
    <dgm:pt modelId="{111CF649-0979-C84A-86D6-646EC647D999}" type="sibTrans" cxnId="{2466B436-E5A6-6E42-833A-59671DA85AF7}">
      <dgm:prSet/>
      <dgm:spPr/>
      <dgm:t>
        <a:bodyPr/>
        <a:lstStyle/>
        <a:p>
          <a:endParaRPr lang="en-US"/>
        </a:p>
      </dgm:t>
    </dgm:pt>
    <dgm:pt modelId="{9ADCAF3D-E2EE-F44D-8AA6-CEA250C332B8}">
      <dgm:prSet phldrT="[Text]"/>
      <dgm:spPr/>
      <dgm:t>
        <a:bodyPr/>
        <a:lstStyle/>
        <a:p>
          <a:pPr rtl="0"/>
          <a:r>
            <a:rPr lang="en-US" dirty="0"/>
            <a:t>Practicing</a:t>
          </a:r>
        </a:p>
      </dgm:t>
    </dgm:pt>
    <dgm:pt modelId="{12EDD84C-AE10-5B42-BAE3-0D40A9950EAE}" type="parTrans" cxnId="{E040A8A4-F5B6-7B40-B3DB-64C1CBAE5E22}">
      <dgm:prSet/>
      <dgm:spPr/>
      <dgm:t>
        <a:bodyPr/>
        <a:lstStyle/>
        <a:p>
          <a:endParaRPr lang="en-US"/>
        </a:p>
      </dgm:t>
    </dgm:pt>
    <dgm:pt modelId="{908269E0-41BE-4D4E-BFC0-BBBAF4910401}" type="sibTrans" cxnId="{E040A8A4-F5B6-7B40-B3DB-64C1CBAE5E22}">
      <dgm:prSet/>
      <dgm:spPr/>
      <dgm:t>
        <a:bodyPr/>
        <a:lstStyle/>
        <a:p>
          <a:endParaRPr lang="en-US"/>
        </a:p>
      </dgm:t>
    </dgm:pt>
    <dgm:pt modelId="{A644896F-8C06-4640-BECD-BB011A7094B1}">
      <dgm:prSet phldrT="[Text]"/>
      <dgm:spPr/>
      <dgm:t>
        <a:bodyPr/>
        <a:lstStyle/>
        <a:p>
          <a:pPr rtl="0"/>
          <a:r>
            <a:rPr lang="en-US" dirty="0"/>
            <a:t>Academic</a:t>
          </a:r>
        </a:p>
      </dgm:t>
    </dgm:pt>
    <dgm:pt modelId="{F9CFA8E0-8484-EB48-88F9-1CE215A09DC7}" type="parTrans" cxnId="{C020E85E-9089-4843-9693-32D46F022163}">
      <dgm:prSet/>
      <dgm:spPr/>
      <dgm:t>
        <a:bodyPr/>
        <a:lstStyle/>
        <a:p>
          <a:endParaRPr lang="en-US"/>
        </a:p>
      </dgm:t>
    </dgm:pt>
    <dgm:pt modelId="{3BDEC242-7143-1646-A480-D681242EB1BA}" type="sibTrans" cxnId="{C020E85E-9089-4843-9693-32D46F022163}">
      <dgm:prSet/>
      <dgm:spPr/>
      <dgm:t>
        <a:bodyPr/>
        <a:lstStyle/>
        <a:p>
          <a:endParaRPr lang="en-US"/>
        </a:p>
      </dgm:t>
    </dgm:pt>
    <dgm:pt modelId="{71D14CDF-3329-A54A-9831-7C9150C43193}" type="pres">
      <dgm:prSet presAssocID="{5ABDD427-6C09-3A4D-9892-CC65A801A7CE}" presName="matrix" presStyleCnt="0">
        <dgm:presLayoutVars>
          <dgm:chMax val="1"/>
          <dgm:dir/>
          <dgm:resizeHandles val="exact"/>
        </dgm:presLayoutVars>
      </dgm:prSet>
      <dgm:spPr/>
    </dgm:pt>
    <dgm:pt modelId="{A66FC727-30DC-384F-85B5-2825BCC57B6E}" type="pres">
      <dgm:prSet presAssocID="{5ABDD427-6C09-3A4D-9892-CC65A801A7CE}" presName="diamond" presStyleLbl="bgShp" presStyleIdx="0" presStyleCnt="1"/>
      <dgm:spPr/>
    </dgm:pt>
    <dgm:pt modelId="{20B7B965-1DAA-D24D-ACEF-35E8F1C0AED2}" type="pres">
      <dgm:prSet presAssocID="{5ABDD427-6C09-3A4D-9892-CC65A801A7CE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BCDB813-CB05-A14C-8EF7-EAC6FAC170F0}" type="pres">
      <dgm:prSet presAssocID="{5ABDD427-6C09-3A4D-9892-CC65A801A7CE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2BB5025-22DE-6F49-90AA-7159D4976C99}" type="pres">
      <dgm:prSet presAssocID="{5ABDD427-6C09-3A4D-9892-CC65A801A7CE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5571A17-5E66-0C44-8D5C-479DB1BFCBDD}" type="pres">
      <dgm:prSet presAssocID="{5ABDD427-6C09-3A4D-9892-CC65A801A7CE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DD0600C-86DD-EC4D-B58C-6E7D7A9C6878}" type="presOf" srcId="{8C64B2BA-49B9-E94B-8E01-B00784F68FEA}" destId="{20B7B965-1DAA-D24D-ACEF-35E8F1C0AED2}" srcOrd="0" destOrd="0" presId="urn:microsoft.com/office/officeart/2005/8/layout/matrix3"/>
    <dgm:cxn modelId="{6F07811E-2843-1D42-83FF-F18233A770EA}" type="presOf" srcId="{5ABDD427-6C09-3A4D-9892-CC65A801A7CE}" destId="{71D14CDF-3329-A54A-9831-7C9150C43193}" srcOrd="0" destOrd="0" presId="urn:microsoft.com/office/officeart/2005/8/layout/matrix3"/>
    <dgm:cxn modelId="{2466B436-E5A6-6E42-833A-59671DA85AF7}" srcId="{5ABDD427-6C09-3A4D-9892-CC65A801A7CE}" destId="{C0B0EC19-1F14-844F-BD9F-40B4282F6A56}" srcOrd="1" destOrd="0" parTransId="{AB62EB1F-7055-2840-8DE6-F7CF1405FE76}" sibTransId="{111CF649-0979-C84A-86D6-646EC647D999}"/>
    <dgm:cxn modelId="{C020E85E-9089-4843-9693-32D46F022163}" srcId="{5ABDD427-6C09-3A4D-9892-CC65A801A7CE}" destId="{A644896F-8C06-4640-BECD-BB011A7094B1}" srcOrd="3" destOrd="0" parTransId="{F9CFA8E0-8484-EB48-88F9-1CE215A09DC7}" sibTransId="{3BDEC242-7143-1646-A480-D681242EB1BA}"/>
    <dgm:cxn modelId="{76A2B689-36AE-2740-A70A-D64159768E25}" type="presOf" srcId="{C0B0EC19-1F14-844F-BD9F-40B4282F6A56}" destId="{4BCDB813-CB05-A14C-8EF7-EAC6FAC170F0}" srcOrd="0" destOrd="0" presId="urn:microsoft.com/office/officeart/2005/8/layout/matrix3"/>
    <dgm:cxn modelId="{E040A8A4-F5B6-7B40-B3DB-64C1CBAE5E22}" srcId="{5ABDD427-6C09-3A4D-9892-CC65A801A7CE}" destId="{9ADCAF3D-E2EE-F44D-8AA6-CEA250C332B8}" srcOrd="2" destOrd="0" parTransId="{12EDD84C-AE10-5B42-BAE3-0D40A9950EAE}" sibTransId="{908269E0-41BE-4D4E-BFC0-BBBAF4910401}"/>
    <dgm:cxn modelId="{050F48C7-DE5E-C74A-892A-53390C74CDC4}" type="presOf" srcId="{9ADCAF3D-E2EE-F44D-8AA6-CEA250C332B8}" destId="{C2BB5025-22DE-6F49-90AA-7159D4976C99}" srcOrd="0" destOrd="0" presId="urn:microsoft.com/office/officeart/2005/8/layout/matrix3"/>
    <dgm:cxn modelId="{8644E0CD-26DB-9E4D-A3B9-F7475A799D71}" type="presOf" srcId="{A644896F-8C06-4640-BECD-BB011A7094B1}" destId="{F5571A17-5E66-0C44-8D5C-479DB1BFCBDD}" srcOrd="0" destOrd="0" presId="urn:microsoft.com/office/officeart/2005/8/layout/matrix3"/>
    <dgm:cxn modelId="{1C209ED1-D8D8-0B49-A8A8-C8971904B000}" srcId="{5ABDD427-6C09-3A4D-9892-CC65A801A7CE}" destId="{8C64B2BA-49B9-E94B-8E01-B00784F68FEA}" srcOrd="0" destOrd="0" parTransId="{B418CD87-882F-C340-A7B3-B6C8A65F5FFC}" sibTransId="{81938C5A-72BC-194B-B5C8-EA4B68D1A359}"/>
    <dgm:cxn modelId="{65A7C553-3D48-E14C-8A58-35CA87CC12E6}" type="presParOf" srcId="{71D14CDF-3329-A54A-9831-7C9150C43193}" destId="{A66FC727-30DC-384F-85B5-2825BCC57B6E}" srcOrd="0" destOrd="0" presId="urn:microsoft.com/office/officeart/2005/8/layout/matrix3"/>
    <dgm:cxn modelId="{6D18C392-5CC8-774B-9A3E-0320360F683F}" type="presParOf" srcId="{71D14CDF-3329-A54A-9831-7C9150C43193}" destId="{20B7B965-1DAA-D24D-ACEF-35E8F1C0AED2}" srcOrd="1" destOrd="0" presId="urn:microsoft.com/office/officeart/2005/8/layout/matrix3"/>
    <dgm:cxn modelId="{049A19DF-1CAA-6B4D-9FA2-6BAC4E1A66F1}" type="presParOf" srcId="{71D14CDF-3329-A54A-9831-7C9150C43193}" destId="{4BCDB813-CB05-A14C-8EF7-EAC6FAC170F0}" srcOrd="2" destOrd="0" presId="urn:microsoft.com/office/officeart/2005/8/layout/matrix3"/>
    <dgm:cxn modelId="{5E842B8C-B7AB-7840-9DB7-E2F5C5781EFA}" type="presParOf" srcId="{71D14CDF-3329-A54A-9831-7C9150C43193}" destId="{C2BB5025-22DE-6F49-90AA-7159D4976C99}" srcOrd="3" destOrd="0" presId="urn:microsoft.com/office/officeart/2005/8/layout/matrix3"/>
    <dgm:cxn modelId="{BD0FDE09-BE20-5045-A782-10A11F2A70CB}" type="presParOf" srcId="{71D14CDF-3329-A54A-9831-7C9150C43193}" destId="{F5571A17-5E66-0C44-8D5C-479DB1BFCBD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FC727-30DC-384F-85B5-2825BCC57B6E}">
      <dsp:nvSpPr>
        <dsp:cNvPr id="0" name=""/>
        <dsp:cNvSpPr/>
      </dsp:nvSpPr>
      <dsp:spPr>
        <a:xfrm>
          <a:off x="688931" y="0"/>
          <a:ext cx="4747364" cy="474736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7B965-1DAA-D24D-ACEF-35E8F1C0AED2}">
      <dsp:nvSpPr>
        <dsp:cNvPr id="0" name=""/>
        <dsp:cNvSpPr/>
      </dsp:nvSpPr>
      <dsp:spPr>
        <a:xfrm>
          <a:off x="1139931" y="450999"/>
          <a:ext cx="1851471" cy="18514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Correspondence</a:t>
          </a:r>
        </a:p>
      </dsp:txBody>
      <dsp:txXfrm>
        <a:off x="1230312" y="541380"/>
        <a:ext cx="1670709" cy="1670709"/>
      </dsp:txXfrm>
    </dsp:sp>
    <dsp:sp modelId="{4BCDB813-CB05-A14C-8EF7-EAC6FAC170F0}">
      <dsp:nvSpPr>
        <dsp:cNvPr id="0" name=""/>
        <dsp:cNvSpPr/>
      </dsp:nvSpPr>
      <dsp:spPr>
        <a:xfrm>
          <a:off x="3133823" y="450999"/>
          <a:ext cx="1851471" cy="18514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Study Group</a:t>
          </a:r>
        </a:p>
      </dsp:txBody>
      <dsp:txXfrm>
        <a:off x="3224204" y="541380"/>
        <a:ext cx="1670709" cy="1670709"/>
      </dsp:txXfrm>
    </dsp:sp>
    <dsp:sp modelId="{C2BB5025-22DE-6F49-90AA-7159D4976C99}">
      <dsp:nvSpPr>
        <dsp:cNvPr id="0" name=""/>
        <dsp:cNvSpPr/>
      </dsp:nvSpPr>
      <dsp:spPr>
        <a:xfrm>
          <a:off x="1139931" y="2444892"/>
          <a:ext cx="1851471" cy="18514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Practicing</a:t>
          </a:r>
        </a:p>
      </dsp:txBody>
      <dsp:txXfrm>
        <a:off x="1230312" y="2535273"/>
        <a:ext cx="1670709" cy="1670709"/>
      </dsp:txXfrm>
    </dsp:sp>
    <dsp:sp modelId="{F5571A17-5E66-0C44-8D5C-479DB1BFCBDD}">
      <dsp:nvSpPr>
        <dsp:cNvPr id="0" name=""/>
        <dsp:cNvSpPr/>
      </dsp:nvSpPr>
      <dsp:spPr>
        <a:xfrm>
          <a:off x="3133823" y="2444892"/>
          <a:ext cx="1851471" cy="18514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Academic</a:t>
          </a:r>
        </a:p>
      </dsp:txBody>
      <dsp:txXfrm>
        <a:off x="3224204" y="2535273"/>
        <a:ext cx="1670709" cy="1670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76A47-4D95-E24E-BD1F-156426676039}" type="datetimeFigureOut">
              <a:rPr lang="en-US" smtClean="0"/>
              <a:t>5/23/21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DEA24-6468-1E43-AA3D-730FB226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59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EA24-6468-1E43-AA3D-730FB22622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8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96953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33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13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2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34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3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8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32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07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9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0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5/23/21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40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7" r:id="rId10"/>
    <p:sldLayoutId id="214748373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en.wikipedia.org/wiki/File:Bijou_fm_18eme.jpg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11.jpeg"/><Relationship Id="rId7" Type="http://schemas.openxmlformats.org/officeDocument/2006/relationships/image" Target="../media/image13.gif"/><Relationship Id="rId2" Type="http://schemas.openxmlformats.org/officeDocument/2006/relationships/hyperlink" Target="http://en.wikipedia.org/wiki/File:Randolph-1.jp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en.wikipedia.org/wiki/File:Drlewis.gif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en.wikipedia.org/wiki/File:Max_Heindel.jpg" TargetMode="External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upload.wikimedia.org/wikipedia/commons/b/bf/Tree-of-Life_Queens-Colours.svg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themrparticleman/art/The-Alchemic-Tree-of-Life-New-Alchemical-Tool-552324333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Henry_Adamson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upload.wikimedia.org/wikipedia/commons/b/bf/Tree-of-Life_Queens-Colours.svg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6C2B8C-C3BC-A944-B4BE-B41B2B64E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4795" y="1079500"/>
            <a:ext cx="4449086" cy="2138400"/>
          </a:xfrm>
        </p:spPr>
        <p:txBody>
          <a:bodyPr>
            <a:normAutofit/>
          </a:bodyPr>
          <a:lstStyle/>
          <a:p>
            <a:r>
              <a:rPr lang="en-US" dirty="0"/>
              <a:t>ANGELS AND ATOMS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Rosicrucian</a:t>
            </a:r>
            <a:br>
              <a:rPr lang="en-US" dirty="0"/>
            </a:br>
            <a:r>
              <a:rPr lang="en-US" dirty="0"/>
              <a:t>Ideal </a:t>
            </a: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DA714449-8D94-4E06-B961-E8E7BC61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43748" y="443198"/>
            <a:ext cx="498960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529E8-909A-9D4F-A784-E759E27A8C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43015" y="420254"/>
            <a:ext cx="4996212" cy="5778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5">
            <a:extLst>
              <a:ext uri="{FF2B5EF4-FFF2-40B4-BE49-F238E27FC236}">
                <a16:creationId xmlns:a16="http://schemas.microsoft.com/office/drawing/2014/main" id="{752B8D2A-8DDF-472F-8D3B-AE757AC7F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443748" y="6203198"/>
            <a:ext cx="4989600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74F14C48-F152-4293-99ED-02DCEAA8F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433348" y="443198"/>
            <a:ext cx="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52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39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41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54" name="Freeform: Shape 42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55" name="Freeform: Shape 44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56" name="Rectangle 47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96D6E-6E69-AA4E-89C2-D35C7253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Resurrection </a:t>
            </a:r>
            <a:endParaRPr lang="en-US" dirty="0"/>
          </a:p>
        </p:txBody>
      </p:sp>
      <p:pic>
        <p:nvPicPr>
          <p:cNvPr id="35" name="Picture 4" descr="http://upload.wikimedia.org/wikipedia/commons/c/c5/Bijou_fm_18eme.jpg">
            <a:hlinkClick r:id="rId2"/>
            <a:extLst>
              <a:ext uri="{FF2B5EF4-FFF2-40B4-BE49-F238E27FC236}">
                <a16:creationId xmlns:a16="http://schemas.microsoft.com/office/drawing/2014/main" id="{5D03B9E6-A314-E042-A22D-AADDCC5EC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74289" y="540000"/>
            <a:ext cx="3729612" cy="5778000"/>
          </a:xfrm>
          <a:prstGeom prst="rect">
            <a:avLst/>
          </a:prstGeom>
          <a:noFill/>
        </p:spPr>
      </p:pic>
      <p:cxnSp>
        <p:nvCxnSpPr>
          <p:cNvPr id="57" name="Straight Connector 49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104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AB6DF-6A1A-2546-9EC3-E739F50C4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1089025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America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://upload.wikimedia.org/wikipedia/en/thumb/a/ad/Randolph-1.jpg/200px-Randolph-1.jpg">
            <a:hlinkClick r:id="rId2"/>
            <a:extLst>
              <a:ext uri="{FF2B5EF4-FFF2-40B4-BE49-F238E27FC236}">
                <a16:creationId xmlns:a16="http://schemas.microsoft.com/office/drawing/2014/main" id="{C9BE3DF9-567F-FA45-82C7-2FA18CE6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7041" y="505216"/>
            <a:ext cx="1905000" cy="2152650"/>
          </a:xfrm>
          <a:prstGeom prst="rect">
            <a:avLst/>
          </a:prstGeom>
          <a:noFill/>
        </p:spPr>
      </p:pic>
      <p:pic>
        <p:nvPicPr>
          <p:cNvPr id="17" name="Picture 2" descr="http://upload.wikimedia.org/wikipedia/commons/thumb/0/0a/Max_Heindel.jpg/220px-Max_Heindel.jpg">
            <a:hlinkClick r:id="rId4"/>
            <a:extLst>
              <a:ext uri="{FF2B5EF4-FFF2-40B4-BE49-F238E27FC236}">
                <a16:creationId xmlns:a16="http://schemas.microsoft.com/office/drawing/2014/main" id="{9890B18D-7F91-114E-A1CA-CD7A54A0C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03180" y="425885"/>
            <a:ext cx="1536092" cy="1982955"/>
          </a:xfrm>
          <a:prstGeom prst="rect">
            <a:avLst/>
          </a:prstGeom>
          <a:noFill/>
        </p:spPr>
      </p:pic>
      <p:pic>
        <p:nvPicPr>
          <p:cNvPr id="19" name="Picture 2" descr="http://upload.wikimedia.org/wikipedia/commons/2/25/Drlewis.gif">
            <a:hlinkClick r:id="rId6"/>
            <a:extLst>
              <a:ext uri="{FF2B5EF4-FFF2-40B4-BE49-F238E27FC236}">
                <a16:creationId xmlns:a16="http://schemas.microsoft.com/office/drawing/2014/main" id="{D6917C1D-B4FF-CB42-A86D-F053EF1A8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81995" y="4998304"/>
            <a:ext cx="1493731" cy="1859696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33B02-15E3-414C-B27E-A9E154AEC4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3228" y="2793391"/>
            <a:ext cx="1714500" cy="2273300"/>
          </a:xfrm>
          <a:prstGeom prst="rect">
            <a:avLst/>
          </a:prstGeom>
        </p:spPr>
      </p:pic>
      <p:pic>
        <p:nvPicPr>
          <p:cNvPr id="20" name="Picture 19" descr="The Rose Petal 2.jpeg">
            <a:extLst>
              <a:ext uri="{FF2B5EF4-FFF2-40B4-BE49-F238E27FC236}">
                <a16:creationId xmlns:a16="http://schemas.microsoft.com/office/drawing/2014/main" id="{BB8FEC05-E9C0-F44B-9C2D-46EBE1616E2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292" y="2655518"/>
            <a:ext cx="1638692" cy="212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4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249F6-BC72-C44D-BF1C-E2311C93B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1089025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Modern venues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3ECCFD6-E201-9F46-B457-2146604B35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085455"/>
              </p:ext>
            </p:extLst>
          </p:nvPr>
        </p:nvGraphicFramePr>
        <p:xfrm>
          <a:off x="5849655" y="964504"/>
          <a:ext cx="6125227" cy="4747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9882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6EDE6-09F3-4C4E-AFF4-15029EA6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587" y="1201760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The Original Intention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D044D-EC16-5B49-8FDA-F7844ABA5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694" y="2081582"/>
            <a:ext cx="1993900" cy="28702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CAFACD6-BAF0-064E-A894-6AD93A9FB634}"/>
              </a:ext>
            </a:extLst>
          </p:cNvPr>
          <p:cNvSpPr txBox="1"/>
          <p:nvPr/>
        </p:nvSpPr>
        <p:spPr>
          <a:xfrm>
            <a:off x="3482236" y="5148197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405618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4F8B1-8F87-C04A-AF74-64736AD7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932" y="788401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br>
              <a:rPr lang="en-US" dirty="0"/>
            </a:br>
            <a:r>
              <a:rPr lang="en-US" dirty="0"/>
              <a:t>General Characteristics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non-dogmatically Christian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C8B3602-2462-5E4F-8035-7980B1CCCD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931497" y="532988"/>
            <a:ext cx="4996212" cy="5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43EBD7-145A-B648-B024-83228C17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1089025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General Characteristics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Scholarship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DDB631B-74F8-B840-BDA6-7CEAE60342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961" y="659219"/>
            <a:ext cx="4458671" cy="578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32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C7E990-B7DE-F948-8701-724C8B4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1089025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Qabalah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2" descr="File:Tree-of-Life Queens-Colours.svg">
            <a:hlinkClick r:id="rId2"/>
            <a:extLst>
              <a:ext uri="{FF2B5EF4-FFF2-40B4-BE49-F238E27FC236}">
                <a16:creationId xmlns:a16="http://schemas.microsoft.com/office/drawing/2014/main" id="{6E94FE40-3D3E-E841-AF11-188964843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6733" y="616907"/>
            <a:ext cx="3108325" cy="5467350"/>
          </a:xfrm>
          <a:prstGeom prst="rect">
            <a:avLst/>
          </a:prstGeom>
          <a:noFill/>
          <a:ln w="38100" cmpd="sng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95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F0B64-1FA8-9E48-93E8-133B515B6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1089025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Alchemy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0070A07-30C8-FE44-A04D-29B9CB7A7F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223" y="294760"/>
            <a:ext cx="2755727" cy="57475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0211C3-FBEB-6440-8E02-403C062F6DD7}"/>
              </a:ext>
            </a:extLst>
          </p:cNvPr>
          <p:cNvSpPr/>
          <p:nvPr/>
        </p:nvSpPr>
        <p:spPr>
          <a:xfrm>
            <a:off x="7998913" y="622097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https://www.deviantart.com/themrparticleman/art/The-Alchemic-Tree-of-Life-New-Alchemical-Tool-552324333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9595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EFB7F-15C2-8849-877F-0DCDA3357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1089025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Rosicrucians and </a:t>
            </a:r>
            <a:br>
              <a:rPr lang="en-US" dirty="0"/>
            </a:br>
            <a:r>
              <a:rPr lang="en-US" dirty="0"/>
              <a:t>Freemasons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2582576-253A-6546-A0CF-2D4789C22D54}"/>
              </a:ext>
            </a:extLst>
          </p:cNvPr>
          <p:cNvSpPr/>
          <p:nvPr/>
        </p:nvSpPr>
        <p:spPr>
          <a:xfrm>
            <a:off x="6754212" y="1382558"/>
            <a:ext cx="47473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Papyrus" panose="020B0602040200020303" pitchFamily="34" charset="77"/>
              </a:rPr>
              <a:t>For what we do presage is not in </a:t>
            </a:r>
            <a:r>
              <a:rPr lang="en-US" sz="2400" dirty="0" err="1">
                <a:latin typeface="Papyrus" panose="020B0602040200020303" pitchFamily="34" charset="77"/>
              </a:rPr>
              <a:t>grosse</a:t>
            </a:r>
            <a:r>
              <a:rPr lang="en-US" sz="2400" dirty="0">
                <a:latin typeface="Papyrus" panose="020B0602040200020303" pitchFamily="34" charset="77"/>
              </a:rPr>
              <a:t>,</a:t>
            </a:r>
            <a:br>
              <a:rPr lang="en-US" sz="2400" dirty="0">
                <a:latin typeface="Papyrus" panose="020B0602040200020303" pitchFamily="34" charset="77"/>
              </a:rPr>
            </a:br>
            <a:r>
              <a:rPr lang="en-US" sz="2400" dirty="0">
                <a:latin typeface="Papyrus" panose="020B0602040200020303" pitchFamily="34" charset="77"/>
              </a:rPr>
              <a:t>For we are brethren of the Rosie Crosse;</a:t>
            </a:r>
            <a:br>
              <a:rPr lang="en-US" sz="2400" dirty="0">
                <a:latin typeface="Papyrus" panose="020B0602040200020303" pitchFamily="34" charset="77"/>
              </a:rPr>
            </a:br>
            <a:r>
              <a:rPr lang="en-US" sz="2400" dirty="0">
                <a:latin typeface="Papyrus" panose="020B0602040200020303" pitchFamily="34" charset="77"/>
              </a:rPr>
              <a:t>We have the Mason Word and second sight,</a:t>
            </a:r>
            <a:br>
              <a:rPr lang="en-US" sz="2400" dirty="0">
                <a:latin typeface="Papyrus" panose="020B0602040200020303" pitchFamily="34" charset="77"/>
              </a:rPr>
            </a:br>
            <a:r>
              <a:rPr lang="en-US" sz="2400" dirty="0">
                <a:latin typeface="Papyrus" panose="020B0602040200020303" pitchFamily="34" charset="77"/>
              </a:rPr>
              <a:t>Things for to come we can foretell aright.</a:t>
            </a:r>
          </a:p>
          <a:p>
            <a:r>
              <a:rPr lang="en-US" sz="2400" dirty="0">
                <a:latin typeface="Papyrus" panose="020B0602040200020303" pitchFamily="34" charset="77"/>
              </a:rPr>
              <a:t>— </a:t>
            </a:r>
            <a:r>
              <a:rPr lang="en-US" sz="2400" i="1" dirty="0">
                <a:latin typeface="Papyrus" panose="020B0602040200020303" pitchFamily="34" charset="77"/>
                <a:hlinkClick r:id="rId2" tooltip="Henry Adams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Henry Adamson</a:t>
            </a:r>
            <a:r>
              <a:rPr lang="en-US" sz="2400" i="1" dirty="0">
                <a:latin typeface="Papyrus" panose="020B0602040200020303" pitchFamily="34" charset="77"/>
              </a:rPr>
              <a:t>, The Muses' </a:t>
            </a:r>
            <a:r>
              <a:rPr lang="en-US" sz="2400" i="1" dirty="0" err="1">
                <a:latin typeface="Papyrus" panose="020B0602040200020303" pitchFamily="34" charset="77"/>
              </a:rPr>
              <a:t>Threnodie</a:t>
            </a:r>
            <a:r>
              <a:rPr lang="en-US" sz="2400" i="1" dirty="0">
                <a:latin typeface="Papyrus" panose="020B0602040200020303" pitchFamily="34" charset="77"/>
              </a:rPr>
              <a:t> (Perth, 1638).</a:t>
            </a:r>
            <a:endParaRPr lang="en-US" sz="2400" b="0" i="0" u="none" strike="noStrike" dirty="0">
              <a:effectLst/>
              <a:latin typeface="Papyrus" panose="020B0602040200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2033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A90C38-8ADA-C14C-8937-55DBE309D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108" y="976291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Stations and places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2" descr="File:Tree-of-Life Queens-Colours.svg">
            <a:hlinkClick r:id="rId2"/>
            <a:extLst>
              <a:ext uri="{FF2B5EF4-FFF2-40B4-BE49-F238E27FC236}">
                <a16:creationId xmlns:a16="http://schemas.microsoft.com/office/drawing/2014/main" id="{21CAAB99-E080-EC4C-8E97-33F0CA3A8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2339" y="579329"/>
            <a:ext cx="3108325" cy="5467350"/>
          </a:xfrm>
          <a:prstGeom prst="rect">
            <a:avLst/>
          </a:prstGeom>
          <a:noFill/>
          <a:ln w="38100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98857A-9C2D-2447-ABAD-3BB5D6793A4E}"/>
              </a:ext>
            </a:extLst>
          </p:cNvPr>
          <p:cNvSpPr txBox="1"/>
          <p:nvPr/>
        </p:nvSpPr>
        <p:spPr>
          <a:xfrm>
            <a:off x="2430049" y="6300592"/>
            <a:ext cx="1533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Freemasonry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AAB6B-B63B-7F42-84D7-F7A316B8FC8C}"/>
              </a:ext>
            </a:extLst>
          </p:cNvPr>
          <p:cNvSpPr txBox="1"/>
          <p:nvPr/>
        </p:nvSpPr>
        <p:spPr>
          <a:xfrm rot="16200000">
            <a:off x="12526" y="3244241"/>
            <a:ext cx="178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Rosicrucianism </a:t>
            </a:r>
          </a:p>
        </p:txBody>
      </p:sp>
    </p:spTree>
    <p:extLst>
      <p:ext uri="{BB962C8B-B14F-4D97-AF65-F5344CB8AC3E}">
        <p14:creationId xmlns:p14="http://schemas.microsoft.com/office/powerpoint/2010/main" val="3715820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9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11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27" name="Freeform: Shape 12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28" name="Freeform: Shape 14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9" name="Rectangle 17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07B89-05E7-3644-BEA9-8EE78B0C98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15724" y="1706671"/>
            <a:ext cx="4803389" cy="4370892"/>
          </a:xfrm>
        </p:spPr>
        <p:txBody>
          <a:bodyPr vert="horz" lIns="0" tIns="0" rIns="0" bIns="0" rtlCol="0" anchor="b" anchorCtr="0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What we Know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The historical backdrop </a:t>
            </a:r>
            <a:br>
              <a:rPr lang="en-US" sz="2000" dirty="0"/>
            </a:br>
            <a:r>
              <a:rPr lang="en-US" sz="2000" dirty="0"/>
              <a:t>Where is began</a:t>
            </a:r>
            <a:br>
              <a:rPr lang="en-US" sz="2000" dirty="0"/>
            </a:br>
            <a:r>
              <a:rPr lang="en-US" sz="2000" dirty="0"/>
              <a:t>How it began</a:t>
            </a:r>
            <a:br>
              <a:rPr lang="en-US" sz="2000" dirty="0"/>
            </a:br>
            <a:r>
              <a:rPr lang="en-US" sz="2000" dirty="0"/>
              <a:t>what it became</a:t>
            </a:r>
            <a:br>
              <a:rPr lang="en-US" sz="2000" dirty="0"/>
            </a:br>
            <a:br>
              <a:rPr lang="en-US" sz="2000" dirty="0"/>
            </a:br>
            <a:r>
              <a:rPr lang="en-US" dirty="0"/>
              <a:t>What we don’t know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Who wrote the original documents  </a:t>
            </a:r>
            <a:br>
              <a:rPr lang="en-US" sz="2000" dirty="0"/>
            </a:br>
            <a:r>
              <a:rPr lang="en-US" sz="2000" dirty="0"/>
              <a:t>What was the original intention </a:t>
            </a:r>
            <a:br>
              <a:rPr lang="en-US" sz="900" dirty="0"/>
            </a:br>
            <a:br>
              <a:rPr lang="en-US" sz="900" dirty="0"/>
            </a:br>
            <a:br>
              <a:rPr lang="en-US" sz="900" dirty="0"/>
            </a:br>
            <a:endParaRPr lang="en-US" sz="900" dirty="0"/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DA714449-8D94-4E06-B961-E8E7BC61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43748" y="443198"/>
            <a:ext cx="498960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DAE8F-EF4D-EF43-8CC9-7EBE6BF30D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34" y="464845"/>
            <a:ext cx="4996212" cy="577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5">
            <a:extLst>
              <a:ext uri="{FF2B5EF4-FFF2-40B4-BE49-F238E27FC236}">
                <a16:creationId xmlns:a16="http://schemas.microsoft.com/office/drawing/2014/main" id="{752B8D2A-8DDF-472F-8D3B-AE757AC7F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443748" y="6203198"/>
            <a:ext cx="4989600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74F14C48-F152-4293-99ED-02DCEAA8F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433348" y="443198"/>
            <a:ext cx="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F49B3B-87B9-7349-BEA7-39DE3813C07E}"/>
              </a:ext>
            </a:extLst>
          </p:cNvPr>
          <p:cNvSpPr txBox="1"/>
          <p:nvPr/>
        </p:nvSpPr>
        <p:spPr>
          <a:xfrm>
            <a:off x="664029" y="6498771"/>
            <a:ext cx="3866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www.wsj.com</a:t>
            </a:r>
            <a:r>
              <a:rPr lang="en-US" sz="800" dirty="0"/>
              <a:t>/articles/how-roses-came-to-mean-true-love-11613192460</a:t>
            </a:r>
          </a:p>
        </p:txBody>
      </p:sp>
    </p:spTree>
    <p:extLst>
      <p:ext uri="{BB962C8B-B14F-4D97-AF65-F5344CB8AC3E}">
        <p14:creationId xmlns:p14="http://schemas.microsoft.com/office/powerpoint/2010/main" val="380779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9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11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27" name="Freeform: Shape 12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28" name="Freeform: Shape 14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9" name="Rectangle 17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DA714449-8D94-4E06-B961-E8E7BC61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43748" y="443198"/>
            <a:ext cx="498960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DAE8F-EF4D-EF43-8CC9-7EBE6BF30D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34" y="464845"/>
            <a:ext cx="4996212" cy="577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5">
            <a:extLst>
              <a:ext uri="{FF2B5EF4-FFF2-40B4-BE49-F238E27FC236}">
                <a16:creationId xmlns:a16="http://schemas.microsoft.com/office/drawing/2014/main" id="{752B8D2A-8DDF-472F-8D3B-AE757AC7F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443748" y="6203198"/>
            <a:ext cx="4989600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74F14C48-F152-4293-99ED-02DCEAA8F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433348" y="443198"/>
            <a:ext cx="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F49B3B-87B9-7349-BEA7-39DE3813C07E}"/>
              </a:ext>
            </a:extLst>
          </p:cNvPr>
          <p:cNvSpPr txBox="1"/>
          <p:nvPr/>
        </p:nvSpPr>
        <p:spPr>
          <a:xfrm>
            <a:off x="664029" y="6498771"/>
            <a:ext cx="3866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www.wsj.com</a:t>
            </a:r>
            <a:r>
              <a:rPr lang="en-US" sz="800" dirty="0"/>
              <a:t>/articles/how-roses-came-to-mean-true-love-11613192460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98622B8-4216-6A45-B2E3-787BD2D64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782024"/>
              </p:ext>
            </p:extLst>
          </p:nvPr>
        </p:nvGraphicFramePr>
        <p:xfrm>
          <a:off x="5856514" y="425752"/>
          <a:ext cx="5979885" cy="5564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295">
                  <a:extLst>
                    <a:ext uri="{9D8B030D-6E8A-4147-A177-3AD203B41FA5}">
                      <a16:colId xmlns:a16="http://schemas.microsoft.com/office/drawing/2014/main" val="3231208131"/>
                    </a:ext>
                  </a:extLst>
                </a:gridCol>
                <a:gridCol w="1993295">
                  <a:extLst>
                    <a:ext uri="{9D8B030D-6E8A-4147-A177-3AD203B41FA5}">
                      <a16:colId xmlns:a16="http://schemas.microsoft.com/office/drawing/2014/main" val="1160740396"/>
                    </a:ext>
                  </a:extLst>
                </a:gridCol>
                <a:gridCol w="1993295">
                  <a:extLst>
                    <a:ext uri="{9D8B030D-6E8A-4147-A177-3AD203B41FA5}">
                      <a16:colId xmlns:a16="http://schemas.microsoft.com/office/drawing/2014/main" val="2959075643"/>
                    </a:ext>
                  </a:extLst>
                </a:gridCol>
              </a:tblGrid>
              <a:tr h="391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Masonic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Rosicruican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924418"/>
                  </a:ext>
                </a:extLst>
              </a:tr>
              <a:tr h="391765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(like) Scotland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Central Europe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474519"/>
                  </a:ext>
                </a:extLst>
              </a:tr>
              <a:tr h="391765">
                <a:tc>
                  <a:txBody>
                    <a:bodyPr/>
                    <a:lstStyle/>
                    <a:p>
                      <a:r>
                        <a:rPr lang="en-US" dirty="0"/>
                        <a:t>Progression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Organization before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Content before organization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901607"/>
                  </a:ext>
                </a:extLst>
              </a:tr>
              <a:tr h="391765">
                <a:tc>
                  <a:txBody>
                    <a:bodyPr/>
                    <a:lstStyle/>
                    <a:p>
                      <a:r>
                        <a:rPr lang="en-US" dirty="0"/>
                        <a:t>Metaphor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Architecture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Spiritual Alchemy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719248"/>
                  </a:ext>
                </a:extLst>
              </a:tr>
              <a:tr h="391765">
                <a:tc>
                  <a:txBody>
                    <a:bodyPr/>
                    <a:lstStyle/>
                    <a:p>
                      <a:r>
                        <a:rPr lang="en-US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Ritual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Study-Research-Practice-Ritual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921228"/>
                  </a:ext>
                </a:extLst>
              </a:tr>
              <a:tr h="391765">
                <a:tc>
                  <a:txBody>
                    <a:bodyPr/>
                    <a:lstStyle/>
                    <a:p>
                      <a:r>
                        <a:rPr lang="en-US" dirty="0"/>
                        <a:t>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Social-Charitable-</a:t>
                      </a:r>
                    </a:p>
                    <a:p>
                      <a:r>
                        <a:rPr lang="en-US" dirty="0"/>
                        <a:t>Philosophical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Philosophical-Social-Chartable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753502"/>
                  </a:ext>
                </a:extLst>
              </a:tr>
              <a:tr h="391765">
                <a:tc>
                  <a:txBody>
                    <a:bodyPr/>
                    <a:lstStyle/>
                    <a:p>
                      <a:r>
                        <a:rPr lang="en-US" dirty="0"/>
                        <a:t>Central Personality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Hiram </a:t>
                      </a:r>
                      <a:r>
                        <a:rPr lang="en-US" dirty="0" err="1"/>
                        <a:t>Abif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Christian Rosenkreuz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959649"/>
                  </a:ext>
                </a:extLst>
              </a:tr>
              <a:tr h="391765">
                <a:tc>
                  <a:txBody>
                    <a:bodyPr/>
                    <a:lstStyle/>
                    <a:p>
                      <a:r>
                        <a:rPr lang="en-US" dirty="0"/>
                        <a:t>Central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King Solomon's Temple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Vault of the Adepti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528320"/>
                  </a:ext>
                </a:extLst>
              </a:tr>
              <a:tr h="391765">
                <a:tc>
                  <a:txBody>
                    <a:bodyPr/>
                    <a:lstStyle/>
                    <a:p>
                      <a:r>
                        <a:rPr lang="en-US" dirty="0"/>
                        <a:t>Religious 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Initially Christian, later non-specific monotheistic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Christian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14934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11F29EA-B236-0149-8D3A-F3EDE8665B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31" y="740228"/>
            <a:ext cx="4243113" cy="498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09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188087-12DB-9540-90F4-35160A1E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1089025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Societas Rosicruciana in Civitatibus Foederatis</a:t>
            </a:r>
            <a:br>
              <a:rPr lang="en-US" dirty="0"/>
            </a:b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EAAE376-078D-C748-9C77-3028C7F1C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980" y="1182057"/>
            <a:ext cx="2729456" cy="422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21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>
            <a:extLst>
              <a:ext uri="{FF2B5EF4-FFF2-40B4-BE49-F238E27FC236}">
                <a16:creationId xmlns:a16="http://schemas.microsoft.com/office/drawing/2014/main" id="{3CDEA622-5274-4135-97E6-8C8A42F290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618B7A5-44D5-2E4F-B375-ED2BECEC1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74" y="1625765"/>
            <a:ext cx="5555268" cy="31791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Rosicrucian Trilogy</a:t>
            </a:r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sz="2200" b="1" dirty="0" err="1">
                <a:solidFill>
                  <a:srgbClr val="FF0000"/>
                </a:solidFill>
              </a:rPr>
              <a:t>joscelyn</a:t>
            </a:r>
            <a:r>
              <a:rPr lang="en-US" sz="2200" b="1" dirty="0">
                <a:solidFill>
                  <a:srgbClr val="FF0000"/>
                </a:solidFill>
              </a:rPr>
              <a:t> Goodwin</a:t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b="1" dirty="0" err="1">
                <a:solidFill>
                  <a:srgbClr val="FF0000"/>
                </a:solidFill>
              </a:rPr>
              <a:t>Christoper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mcintosh</a:t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b="1" dirty="0">
                <a:solidFill>
                  <a:srgbClr val="FF0000"/>
                </a:solidFill>
              </a:rPr>
              <a:t>donate </a:t>
            </a:r>
            <a:r>
              <a:rPr lang="en-US" sz="2200" b="1" dirty="0" err="1">
                <a:solidFill>
                  <a:srgbClr val="FF0000"/>
                </a:solidFill>
              </a:rPr>
              <a:t>pahnke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mcintosh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059E287-4F44-C64F-9AFF-964239002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4254" y="232601"/>
            <a:ext cx="4292600" cy="633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254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>
            <a:extLst>
              <a:ext uri="{FF2B5EF4-FFF2-40B4-BE49-F238E27FC236}">
                <a16:creationId xmlns:a16="http://schemas.microsoft.com/office/drawing/2014/main" id="{3CDEA622-5274-4135-97E6-8C8A42F290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618B7A5-44D5-2E4F-B375-ED2BECEC1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74" y="1625765"/>
            <a:ext cx="5555268" cy="317916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Zanoni</a:t>
            </a:r>
            <a:r>
              <a:rPr lang="en-US" b="1" dirty="0">
                <a:solidFill>
                  <a:srgbClr val="FF0000"/>
                </a:solidFill>
              </a:rPr>
              <a:t>: Rosicrucian tale</a:t>
            </a:r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sz="2200" b="1" dirty="0">
                <a:solidFill>
                  <a:srgbClr val="FF0000"/>
                </a:solidFill>
              </a:rPr>
              <a:t>Edward </a:t>
            </a:r>
            <a:r>
              <a:rPr lang="en-US" sz="2200" b="1" dirty="0" err="1">
                <a:solidFill>
                  <a:srgbClr val="FF0000"/>
                </a:solidFill>
              </a:rPr>
              <a:t>bulwer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lytton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BFABD12-6A1D-5F44-823A-43F6C93AD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2031" y="713983"/>
            <a:ext cx="4070689" cy="508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597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>
            <a:extLst>
              <a:ext uri="{FF2B5EF4-FFF2-40B4-BE49-F238E27FC236}">
                <a16:creationId xmlns:a16="http://schemas.microsoft.com/office/drawing/2014/main" id="{3CDEA622-5274-4135-97E6-8C8A42F290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618B7A5-44D5-2E4F-B375-ED2BECEC1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399" y="2194506"/>
            <a:ext cx="4457700" cy="23495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The Rosicrucian </a:t>
            </a:r>
            <a:r>
              <a:rPr lang="en-US" b="1" dirty="0" err="1">
                <a:solidFill>
                  <a:srgbClr val="FF0000"/>
                </a:solidFill>
              </a:rPr>
              <a:t>Enlightment</a:t>
            </a:r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Francis A. Yates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0E7CD73-AE0A-9A41-896C-FD6C7C0E6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122" y="527474"/>
            <a:ext cx="3770145" cy="5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71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>
            <a:extLst>
              <a:ext uri="{FF2B5EF4-FFF2-40B4-BE49-F238E27FC236}">
                <a16:creationId xmlns:a16="http://schemas.microsoft.com/office/drawing/2014/main" id="{3CDEA622-5274-4135-97E6-8C8A42F290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618B7A5-44D5-2E4F-B375-ED2BECEC1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399" y="2194506"/>
            <a:ext cx="4457700" cy="23495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The brotherhood of the rosy Cross</a:t>
            </a:r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Arthur Edward </a:t>
            </a:r>
            <a:r>
              <a:rPr lang="en-US" sz="2000" b="1" dirty="0" err="1">
                <a:solidFill>
                  <a:srgbClr val="FF0000"/>
                </a:solidFill>
              </a:rPr>
              <a:t>waite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C187F4-D1AD-3044-9393-72104D50A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695" y="249827"/>
            <a:ext cx="3876197" cy="609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00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>
            <a:extLst>
              <a:ext uri="{FF2B5EF4-FFF2-40B4-BE49-F238E27FC236}">
                <a16:creationId xmlns:a16="http://schemas.microsoft.com/office/drawing/2014/main" id="{3CDEA622-5274-4135-97E6-8C8A42F290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618B7A5-44D5-2E4F-B375-ED2BECEC1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399" y="2194506"/>
            <a:ext cx="4457700" cy="23495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Invisible history of the Rosicrucian </a:t>
            </a:r>
            <a:r>
              <a:rPr lang="en-US" b="1" dirty="0" err="1">
                <a:solidFill>
                  <a:srgbClr val="FF0000"/>
                </a:solidFill>
              </a:rPr>
              <a:t>Enlightment</a:t>
            </a:r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sz="2000" b="1" dirty="0" err="1">
                <a:solidFill>
                  <a:srgbClr val="FF0000"/>
                </a:solidFill>
              </a:rPr>
              <a:t>tobias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churton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The Invisible History of the Rosicrucians: The World's Most Mysterious Secret Society by [Tobias Churton]">
            <a:extLst>
              <a:ext uri="{FF2B5EF4-FFF2-40B4-BE49-F238E27FC236}">
                <a16:creationId xmlns:a16="http://schemas.microsoft.com/office/drawing/2014/main" id="{EF97B993-D429-2247-959B-35C68A136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8010" y="266525"/>
            <a:ext cx="42291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959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>
            <a:extLst>
              <a:ext uri="{FF2B5EF4-FFF2-40B4-BE49-F238E27FC236}">
                <a16:creationId xmlns:a16="http://schemas.microsoft.com/office/drawing/2014/main" id="{3CDEA622-5274-4135-97E6-8C8A42F290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618B7A5-44D5-2E4F-B375-ED2BECEC1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398" y="2194506"/>
            <a:ext cx="5351869" cy="23495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Essential golden dawn</a:t>
            </a:r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Chic cicero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Sandra </a:t>
            </a:r>
            <a:r>
              <a:rPr lang="en-US" b="1" dirty="0" err="1">
                <a:solidFill>
                  <a:srgbClr val="FF0000"/>
                </a:solidFill>
              </a:rPr>
              <a:t>tabatha</a:t>
            </a:r>
            <a:r>
              <a:rPr lang="en-US" b="1" dirty="0">
                <a:solidFill>
                  <a:srgbClr val="FF0000"/>
                </a:solidFill>
              </a:rPr>
              <a:t> cicero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The Essential Golden Dawn: An Introduction to High Magic by [Chic Cicero, Sandra Tabatha Cicero]">
            <a:extLst>
              <a:ext uri="{FF2B5EF4-FFF2-40B4-BE49-F238E27FC236}">
                <a16:creationId xmlns:a16="http://schemas.microsoft.com/office/drawing/2014/main" id="{40EBD0C5-52C7-B64C-82E8-D3B7017F4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3327" y="253990"/>
            <a:ext cx="40894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872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C0EBD-331D-E642-AA57-93E417F7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1089025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The historical backdrop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5F3C75-71B8-1641-BC95-292B3DB3E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257" y="293144"/>
            <a:ext cx="5524500" cy="61214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031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4569A-B467-A64A-9280-2FC33D57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1089025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Where it Began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03596D-0549-114C-8DFD-76ED56249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321" y="1094521"/>
            <a:ext cx="4446739" cy="46651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01FD4-4CD5-A54F-BD78-60F65C679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1" y="1089025"/>
            <a:ext cx="4451347" cy="4679950"/>
          </a:xfrm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B1FFA73-06D5-D049-8816-32B7DF4C1804}"/>
              </a:ext>
            </a:extLst>
          </p:cNvPr>
          <p:cNvSpPr txBox="1"/>
          <p:nvPr/>
        </p:nvSpPr>
        <p:spPr>
          <a:xfrm>
            <a:off x="8991601" y="5954486"/>
            <a:ext cx="29322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www.saburchill.com</a:t>
            </a:r>
            <a:r>
              <a:rPr lang="en-US" sz="800" dirty="0"/>
              <a:t>/history/chapters/chap5117.html</a:t>
            </a:r>
          </a:p>
        </p:txBody>
      </p:sp>
    </p:spTree>
    <p:extLst>
      <p:ext uri="{BB962C8B-B14F-4D97-AF65-F5344CB8AC3E}">
        <p14:creationId xmlns:p14="http://schemas.microsoft.com/office/powerpoint/2010/main" val="70736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E4AAA-2A06-0243-81C5-ADC21AB5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1089025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How it began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3944B-1827-9242-9F8B-2C1B7F7D4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866" y="604380"/>
            <a:ext cx="3931085" cy="589662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8B6D814-F88C-084B-A9AC-C8DFC08ACE68}"/>
              </a:ext>
            </a:extLst>
          </p:cNvPr>
          <p:cNvSpPr txBox="1"/>
          <p:nvPr/>
        </p:nvSpPr>
        <p:spPr>
          <a:xfrm>
            <a:off x="10680079" y="6532211"/>
            <a:ext cx="6607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wikepedia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61621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611F42-DB7B-E740-88C4-2A55AB12A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050" y="1079500"/>
            <a:ext cx="3884962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The Legend</a:t>
            </a: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id="{6828D311-B582-473B-A71A-00BAEFDDF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43748" y="443198"/>
            <a:ext cx="666000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16731-AA84-9B4D-A2D2-B47EC4B623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428253" y="414739"/>
            <a:ext cx="6671025" cy="577800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8531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5">
            <a:extLst>
              <a:ext uri="{FF2B5EF4-FFF2-40B4-BE49-F238E27FC236}">
                <a16:creationId xmlns:a16="http://schemas.microsoft.com/office/drawing/2014/main" id="{950B4532-90B0-4F38-8B86-C84A0416E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443748" y="6203198"/>
            <a:ext cx="6660000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5">
            <a:extLst>
              <a:ext uri="{FF2B5EF4-FFF2-40B4-BE49-F238E27FC236}">
                <a16:creationId xmlns:a16="http://schemas.microsoft.com/office/drawing/2014/main" id="{5B28FD85-59C0-44FE-822A-75F0E9D2E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7103748" y="443198"/>
            <a:ext cx="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84F71-A708-514F-AE34-B6A3809A0AED}"/>
              </a:ext>
            </a:extLst>
          </p:cNvPr>
          <p:cNvSpPr txBox="1"/>
          <p:nvPr/>
        </p:nvSpPr>
        <p:spPr>
          <a:xfrm>
            <a:off x="413360" y="6425852"/>
            <a:ext cx="18870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sria.org</a:t>
            </a:r>
            <a:r>
              <a:rPr lang="en-US" sz="800" dirty="0"/>
              <a:t>/the-</a:t>
            </a:r>
            <a:r>
              <a:rPr lang="en-US" sz="800" dirty="0" err="1"/>
              <a:t>rosicrucian</a:t>
            </a:r>
            <a:r>
              <a:rPr lang="en-US" sz="800" dirty="0"/>
              <a:t>-vault/</a:t>
            </a:r>
          </a:p>
        </p:txBody>
      </p:sp>
    </p:spTree>
    <p:extLst>
      <p:ext uri="{BB962C8B-B14F-4D97-AF65-F5344CB8AC3E}">
        <p14:creationId xmlns:p14="http://schemas.microsoft.com/office/powerpoint/2010/main" val="1673583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E09BA-2487-AD48-9F4D-848273B4F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1089025"/>
            <a:ext cx="4457690" cy="4679949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Who and Why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D8526F6-8B43-FD4C-BFB1-6F55E3579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433" y="689280"/>
            <a:ext cx="4267200" cy="497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866500-BEAF-714B-8DD2-13A11F970068}"/>
              </a:ext>
            </a:extLst>
          </p:cNvPr>
          <p:cNvSpPr txBox="1"/>
          <p:nvPr/>
        </p:nvSpPr>
        <p:spPr>
          <a:xfrm>
            <a:off x="7402882" y="6225436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3634572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247D771-80E8-483C-AA35-919971E2D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ECB31-DC7B-2D40-A17F-3C3A5B78A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The immediate aftermath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D68FF-A715-F640-A967-A6C2888B9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97" y="540000"/>
            <a:ext cx="3770145" cy="577800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618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DF1C59-16F5-8348-A92E-DB5D92A0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050" y="1079500"/>
            <a:ext cx="3884962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Initial commentaries and the end of the Furor</a:t>
            </a:r>
          </a:p>
        </p:txBody>
      </p:sp>
      <p:sp>
        <p:nvSpPr>
          <p:cNvPr id="40" name="Rectangle 5">
            <a:extLst>
              <a:ext uri="{FF2B5EF4-FFF2-40B4-BE49-F238E27FC236}">
                <a16:creationId xmlns:a16="http://schemas.microsoft.com/office/drawing/2014/main" id="{6828D311-B582-473B-A71A-00BAEFDDF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43748" y="443198"/>
            <a:ext cx="666000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29F7CA-1B3B-CF43-B491-9BBCEBF532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80" y="477370"/>
            <a:ext cx="6671025" cy="5697962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8531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5">
            <a:extLst>
              <a:ext uri="{FF2B5EF4-FFF2-40B4-BE49-F238E27FC236}">
                <a16:creationId xmlns:a16="http://schemas.microsoft.com/office/drawing/2014/main" id="{950B4532-90B0-4F38-8B86-C84A0416E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443748" y="6203198"/>
            <a:ext cx="6660000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5">
            <a:extLst>
              <a:ext uri="{FF2B5EF4-FFF2-40B4-BE49-F238E27FC236}">
                <a16:creationId xmlns:a16="http://schemas.microsoft.com/office/drawing/2014/main" id="{5B28FD85-59C0-44FE-822A-75F0E9D2E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7103748" y="443198"/>
            <a:ext cx="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7AF87-E7D9-614B-BE9E-A05C4ADF278E}"/>
              </a:ext>
            </a:extLst>
          </p:cNvPr>
          <p:cNvSpPr txBox="1"/>
          <p:nvPr/>
        </p:nvSpPr>
        <p:spPr>
          <a:xfrm>
            <a:off x="751562" y="6313118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429330993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Leaf">
      <a:dk1>
        <a:sysClr val="windowText" lastClr="000000"/>
      </a:dk1>
      <a:lt1>
        <a:sysClr val="window" lastClr="FFFFFF"/>
      </a:lt1>
      <a:dk2>
        <a:srgbClr val="732124"/>
      </a:dk2>
      <a:lt2>
        <a:srgbClr val="F0EDE5"/>
      </a:lt2>
      <a:accent1>
        <a:srgbClr val="D34817"/>
      </a:accent1>
      <a:accent2>
        <a:srgbClr val="A68D65"/>
      </a:accent2>
      <a:accent3>
        <a:srgbClr val="728377"/>
      </a:accent3>
      <a:accent4>
        <a:srgbClr val="B4797B"/>
      </a:accent4>
      <a:accent5>
        <a:srgbClr val="CE8439"/>
      </a:accent5>
      <a:accent6>
        <a:srgbClr val="CF3A2A"/>
      </a:accent6>
      <a:hlink>
        <a:srgbClr val="D06853"/>
      </a:hlink>
      <a:folHlink>
        <a:srgbClr val="B67779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8131</TotalTime>
  <Words>351</Words>
  <Application>Microsoft Macintosh PowerPoint</Application>
  <PresentationFormat>Widescreen</PresentationFormat>
  <Paragraphs>71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Avenir Next LT Pro Light</vt:lpstr>
      <vt:lpstr>Calibri</vt:lpstr>
      <vt:lpstr>Papyrus</vt:lpstr>
      <vt:lpstr>Rockwell Nova Light</vt:lpstr>
      <vt:lpstr>Wingdings</vt:lpstr>
      <vt:lpstr>LeafVTI</vt:lpstr>
      <vt:lpstr>ANGELS AND ATOMS  The Rosicrucian Ideal </vt:lpstr>
      <vt:lpstr>What we Know  The historical backdrop  Where is began How it began what it became  What we don’t know  Who wrote the original documents   What was the original intention    </vt:lpstr>
      <vt:lpstr>The historical backdrop</vt:lpstr>
      <vt:lpstr>Where it Began</vt:lpstr>
      <vt:lpstr>How it began</vt:lpstr>
      <vt:lpstr>The Legend</vt:lpstr>
      <vt:lpstr>Who and Why</vt:lpstr>
      <vt:lpstr>The immediate aftermath</vt:lpstr>
      <vt:lpstr>Initial commentaries and the end of the Furor</vt:lpstr>
      <vt:lpstr>Resurrection </vt:lpstr>
      <vt:lpstr>America</vt:lpstr>
      <vt:lpstr>Modern venues</vt:lpstr>
      <vt:lpstr>The Original Intention</vt:lpstr>
      <vt:lpstr> General Characteristics  non-dogmatically Christian</vt:lpstr>
      <vt:lpstr>General Characteristics  Scholarship </vt:lpstr>
      <vt:lpstr>Qabalah</vt:lpstr>
      <vt:lpstr>Alchemy</vt:lpstr>
      <vt:lpstr>Rosicrucians and  Freemasons</vt:lpstr>
      <vt:lpstr>Stations and places</vt:lpstr>
      <vt:lpstr>PowerPoint Presentation</vt:lpstr>
      <vt:lpstr>Societas Rosicruciana in Civitatibus Foederatis </vt:lpstr>
      <vt:lpstr>The Rosicrucian Trilogy  joscelyn Goodwin Christoper mcintosh donate pahnke mcintosh </vt:lpstr>
      <vt:lpstr>Zanoni: Rosicrucian tale  Edward bulwer lytton</vt:lpstr>
      <vt:lpstr>The Rosicrucian Enlightment  Francis A. Yates</vt:lpstr>
      <vt:lpstr>The brotherhood of the rosy Cross  Arthur Edward waite</vt:lpstr>
      <vt:lpstr>The Invisible history of the Rosicrucian Enlightment  tobias churton</vt:lpstr>
      <vt:lpstr>The Essential golden dawn  Chic cicero Sandra tabatha cicero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ANGELS AND ATOMS  The Rosicrucian Ideal </dc:title>
  <dc:subject/>
  <dc:creator>W Bruce Renner</dc:creator>
  <cp:keywords/>
  <dc:description/>
  <cp:lastModifiedBy>W Bruce Renner</cp:lastModifiedBy>
  <cp:revision>46</cp:revision>
  <dcterms:created xsi:type="dcterms:W3CDTF">2021-04-03T17:42:42Z</dcterms:created>
  <dcterms:modified xsi:type="dcterms:W3CDTF">2021-05-23T19:17:14Z</dcterms:modified>
  <cp:category/>
</cp:coreProperties>
</file>