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1"/>
  </p:sldMasterIdLst>
  <p:notesMasterIdLst>
    <p:notesMasterId r:id="rId24"/>
  </p:notesMasterIdLst>
  <p:sldIdLst>
    <p:sldId id="256" r:id="rId2"/>
    <p:sldId id="257" r:id="rId3"/>
    <p:sldId id="258" r:id="rId4"/>
    <p:sldId id="259" r:id="rId5"/>
    <p:sldId id="260" r:id="rId6"/>
    <p:sldId id="261" r:id="rId7"/>
    <p:sldId id="262" r:id="rId8"/>
    <p:sldId id="264" r:id="rId9"/>
    <p:sldId id="265" r:id="rId10"/>
    <p:sldId id="267" r:id="rId11"/>
    <p:sldId id="266" r:id="rId12"/>
    <p:sldId id="263" r:id="rId13"/>
    <p:sldId id="268" r:id="rId14"/>
    <p:sldId id="269" r:id="rId15"/>
    <p:sldId id="270" r:id="rId16"/>
    <p:sldId id="271" r:id="rId17"/>
    <p:sldId id="272" r:id="rId18"/>
    <p:sldId id="273" r:id="rId19"/>
    <p:sldId id="274" r:id="rId20"/>
    <p:sldId id="275" r:id="rId21"/>
    <p:sldId id="277"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16" autoAdjust="0"/>
    <p:restoredTop sz="93750" autoAdjust="0"/>
  </p:normalViewPr>
  <p:slideViewPr>
    <p:cSldViewPr snapToGrid="0">
      <p:cViewPr varScale="1">
        <p:scale>
          <a:sx n="61" d="100"/>
          <a:sy n="61" d="100"/>
        </p:scale>
        <p:origin x="62" y="379"/>
      </p:cViewPr>
      <p:guideLst/>
    </p:cSldViewPr>
  </p:slideViewPr>
  <p:notesTextViewPr>
    <p:cViewPr>
      <p:scale>
        <a:sx n="1" d="1"/>
        <a:sy n="1" d="1"/>
      </p:scale>
      <p:origin x="0" y="0"/>
    </p:cViewPr>
  </p:notesTextViewPr>
  <p:notesViewPr>
    <p:cSldViewPr snapToGrid="0">
      <p:cViewPr>
        <p:scale>
          <a:sx n="100" d="100"/>
          <a:sy n="100" d="100"/>
        </p:scale>
        <p:origin x="864" y="-10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4FBDE-4528-43FC-882E-D7CC7AFE3197}" type="datetimeFigureOut">
              <a:rPr lang="en-US" smtClean="0"/>
              <a:t>7/23/2020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32F94A-FCF5-4263-ACBA-40E88E17D193}" type="slidenum">
              <a:rPr lang="en-US" smtClean="0"/>
              <a:t>‹#›</a:t>
            </a:fld>
            <a:endParaRPr lang="en-US"/>
          </a:p>
        </p:txBody>
      </p:sp>
    </p:spTree>
    <p:extLst>
      <p:ext uri="{BB962C8B-B14F-4D97-AF65-F5344CB8AC3E}">
        <p14:creationId xmlns:p14="http://schemas.microsoft.com/office/powerpoint/2010/main" val="197505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Powerpoint presentation is a supplement to the paper which accompanies it, a pdf copy of which is available for download online at the Golden State College website.  I have placed it on the public part of the website as there is no information in the paper that cannot or should not be shared with anyone.</a:t>
            </a:r>
          </a:p>
          <a:p>
            <a:pPr marL="285750" indent="-285750">
              <a:buFont typeface="Arial" panose="020B0604020202020204" pitchFamily="34" charset="0"/>
              <a:buChar char="•"/>
            </a:pPr>
            <a:r>
              <a:rPr lang="en-US" sz="1400"/>
              <a:t>The title of the paper is “The Nag Hammadi Manuscripts – a Fresh Look at Their Origins.</a:t>
            </a:r>
          </a:p>
        </p:txBody>
      </p:sp>
      <p:sp>
        <p:nvSpPr>
          <p:cNvPr id="4" name="Slide Number Placeholder 3"/>
          <p:cNvSpPr>
            <a:spLocks noGrp="1"/>
          </p:cNvSpPr>
          <p:nvPr>
            <p:ph type="sldNum" sz="quarter" idx="5"/>
          </p:nvPr>
        </p:nvSpPr>
        <p:spPr/>
        <p:txBody>
          <a:bodyPr/>
          <a:lstStyle/>
          <a:p>
            <a:fld id="{6632F94A-FCF5-4263-ACBA-40E88E17D193}" type="slidenum">
              <a:rPr lang="en-US" smtClean="0"/>
              <a:t>1</a:t>
            </a:fld>
            <a:endParaRPr lang="en-US"/>
          </a:p>
        </p:txBody>
      </p:sp>
    </p:spTree>
    <p:extLst>
      <p:ext uri="{BB962C8B-B14F-4D97-AF65-F5344CB8AC3E}">
        <p14:creationId xmlns:p14="http://schemas.microsoft.com/office/powerpoint/2010/main" val="31883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Our story takes us next to Egypt, and to the most important city in Egypt during the time period when the Nag Hammadi manuscripts were translated from Greek into Coptic.</a:t>
            </a:r>
          </a:p>
          <a:p>
            <a:pPr marL="285750" indent="-285750">
              <a:buFont typeface="Arial" panose="020B0604020202020204" pitchFamily="34" charset="0"/>
              <a:buChar char="•"/>
            </a:pPr>
            <a:r>
              <a:rPr lang="en-US" sz="1400"/>
              <a:t>This is a reconstruction of the city of Alexandria, Egypt, which was founded by, and name for, Alexander the Great.  In the center is the famous Pharos Lighthouse, one of the Seven Wonders of the Ancient World.</a:t>
            </a:r>
          </a:p>
          <a:p>
            <a:pPr marL="285750" indent="-285750">
              <a:buFont typeface="Arial" panose="020B0604020202020204" pitchFamily="34" charset="0"/>
              <a:buChar char="•"/>
            </a:pPr>
            <a:r>
              <a:rPr lang="en-US" sz="1400"/>
              <a:t>Alexandria was important for many reasons, not the least of which is that it was the location of the great Library of Alexandria which housed many, of not most, of the great works of antiquity.</a:t>
            </a:r>
          </a:p>
          <a:p>
            <a:pPr marL="285750" indent="-285750">
              <a:buFont typeface="Arial" panose="020B0604020202020204" pitchFamily="34" charset="0"/>
              <a:buChar char="•"/>
            </a:pPr>
            <a:r>
              <a:rPr lang="en-US" sz="1400"/>
              <a:t>It was also the seat of the Bishop of Alexandria, and Patriarch of the Coptic Church in Egypt.</a:t>
            </a:r>
          </a:p>
        </p:txBody>
      </p:sp>
      <p:sp>
        <p:nvSpPr>
          <p:cNvPr id="4" name="Slide Number Placeholder 3"/>
          <p:cNvSpPr>
            <a:spLocks noGrp="1"/>
          </p:cNvSpPr>
          <p:nvPr>
            <p:ph type="sldNum" sz="quarter" idx="5"/>
          </p:nvPr>
        </p:nvSpPr>
        <p:spPr/>
        <p:txBody>
          <a:bodyPr/>
          <a:lstStyle/>
          <a:p>
            <a:fld id="{6632F94A-FCF5-4263-ACBA-40E88E17D193}" type="slidenum">
              <a:rPr lang="en-US" smtClean="0"/>
              <a:t>10</a:t>
            </a:fld>
            <a:endParaRPr lang="en-US"/>
          </a:p>
        </p:txBody>
      </p:sp>
    </p:spTree>
    <p:extLst>
      <p:ext uri="{BB962C8B-B14F-4D97-AF65-F5344CB8AC3E}">
        <p14:creationId xmlns:p14="http://schemas.microsoft.com/office/powerpoint/2010/main" val="33443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Anthanasius (c. 296 – 2 May 373) was Bishop of Alexandria from c. 328 until his death on May 2, 373. </a:t>
            </a:r>
          </a:p>
          <a:p>
            <a:pPr marL="171450" indent="-171450">
              <a:buFont typeface="Arial" panose="020B0604020202020204" pitchFamily="34" charset="0"/>
              <a:buChar char="•"/>
            </a:pPr>
            <a:r>
              <a:rPr lang="en-US" sz="1400"/>
              <a:t>He was a chief defender of Trinitarianism against Arianism.</a:t>
            </a:r>
          </a:p>
          <a:p>
            <a:pPr marL="171450" indent="-171450">
              <a:buFont typeface="Arial" panose="020B0604020202020204" pitchFamily="34" charset="0"/>
              <a:buChar char="•"/>
            </a:pPr>
            <a:r>
              <a:rPr lang="en-US" sz="1400"/>
              <a:t>It was his custom to issue an annual “Easter Letter,” and his letter in 367 C.E. was the first time that the 27 books of our current New Testament were listed in one place.</a:t>
            </a:r>
          </a:p>
          <a:p>
            <a:pPr marL="171450" indent="-171450">
              <a:buFont typeface="Arial" panose="020B0604020202020204" pitchFamily="34" charset="0"/>
              <a:buChar char="•"/>
            </a:pPr>
            <a:r>
              <a:rPr lang="en-US" sz="1400"/>
              <a:t>That is important for our story because there has been an assumption that his attack on heresy in general, and his efforts to suppress “non-canonical” scriptures may have led to the </a:t>
            </a:r>
            <a:r>
              <a:rPr lang="en-US" sz="1400" i="1"/>
              <a:t>Nag Hammadi</a:t>
            </a:r>
            <a:r>
              <a:rPr lang="en-US" sz="1400"/>
              <a:t> manuscripts being hidden away to save them from destruction.</a:t>
            </a:r>
          </a:p>
          <a:p>
            <a:endParaRPr lang="en-US" sz="1400"/>
          </a:p>
        </p:txBody>
      </p:sp>
      <p:sp>
        <p:nvSpPr>
          <p:cNvPr id="4" name="Slide Number Placeholder 3"/>
          <p:cNvSpPr>
            <a:spLocks noGrp="1"/>
          </p:cNvSpPr>
          <p:nvPr>
            <p:ph type="sldNum" sz="quarter" idx="5"/>
          </p:nvPr>
        </p:nvSpPr>
        <p:spPr/>
        <p:txBody>
          <a:bodyPr/>
          <a:lstStyle/>
          <a:p>
            <a:fld id="{6632F94A-FCF5-4263-ACBA-40E88E17D193}" type="slidenum">
              <a:rPr lang="en-US" smtClean="0"/>
              <a:t>11</a:t>
            </a:fld>
            <a:endParaRPr lang="en-US"/>
          </a:p>
        </p:txBody>
      </p:sp>
    </p:spTree>
    <p:extLst>
      <p:ext uri="{BB962C8B-B14F-4D97-AF65-F5344CB8AC3E}">
        <p14:creationId xmlns:p14="http://schemas.microsoft.com/office/powerpoint/2010/main" val="424965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One of the primary scholars of the </a:t>
            </a:r>
            <a:r>
              <a:rPr lang="en-US" sz="1400" i="1"/>
              <a:t>Nag Hammadi</a:t>
            </a:r>
            <a:r>
              <a:rPr lang="en-US" sz="1400"/>
              <a:t> manuscripts, Dr. James M. Robinson, first advanced the idea that the codices had been hidden in the desert by monks to save them from destruction at the hands of the zealous priests of St. Athanasius.</a:t>
            </a:r>
          </a:p>
          <a:p>
            <a:pPr marL="285750" indent="-285750">
              <a:buFont typeface="Arial" panose="020B0604020202020204" pitchFamily="34" charset="0"/>
              <a:buChar char="•"/>
            </a:pPr>
            <a:r>
              <a:rPr lang="en-US" sz="1400"/>
              <a:t>This story appears in many secondary sources today.  </a:t>
            </a:r>
          </a:p>
          <a:p>
            <a:pPr marL="285750" indent="-285750">
              <a:buFont typeface="Arial" panose="020B0604020202020204" pitchFamily="34" charset="0"/>
              <a:buChar char="•"/>
            </a:pPr>
            <a:r>
              <a:rPr lang="en-US" sz="1400"/>
              <a:t>On the left is an icon of the founder of Egyptian monasticism, St. Anthony in Egypt, who died in 356 C.E.  On the right is St. Pachomius (c. 202 – 9 May 348), who created the first </a:t>
            </a:r>
            <a:r>
              <a:rPr lang="en-US" sz="1400" i="1"/>
              <a:t>cenobitic monasteries</a:t>
            </a:r>
            <a:r>
              <a:rPr lang="en-US" sz="1400"/>
              <a:t> in Egypt.</a:t>
            </a:r>
          </a:p>
          <a:p>
            <a:pPr marL="285750" indent="-285750">
              <a:buFont typeface="Arial" panose="020B0604020202020204" pitchFamily="34" charset="0"/>
              <a:buChar char="•"/>
            </a:pPr>
            <a:r>
              <a:rPr lang="en-US" sz="1400"/>
              <a:t>Cenobitic monasteries were characterized by solidary hermits, or monks, who came together for meals in common, and to hold some prayer services in common.</a:t>
            </a:r>
          </a:p>
        </p:txBody>
      </p:sp>
      <p:sp>
        <p:nvSpPr>
          <p:cNvPr id="4" name="Slide Number Placeholder 3"/>
          <p:cNvSpPr>
            <a:spLocks noGrp="1"/>
          </p:cNvSpPr>
          <p:nvPr>
            <p:ph type="sldNum" sz="quarter" idx="5"/>
          </p:nvPr>
        </p:nvSpPr>
        <p:spPr/>
        <p:txBody>
          <a:bodyPr/>
          <a:lstStyle/>
          <a:p>
            <a:fld id="{6632F94A-FCF5-4263-ACBA-40E88E17D193}" type="slidenum">
              <a:rPr lang="en-US" smtClean="0"/>
              <a:t>12</a:t>
            </a:fld>
            <a:endParaRPr lang="en-US"/>
          </a:p>
        </p:txBody>
      </p:sp>
    </p:spTree>
    <p:extLst>
      <p:ext uri="{BB962C8B-B14F-4D97-AF65-F5344CB8AC3E}">
        <p14:creationId xmlns:p14="http://schemas.microsoft.com/office/powerpoint/2010/main" val="259122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is a famous painting by Hieronymus Bosch, </a:t>
            </a:r>
            <a:r>
              <a:rPr lang="en-US" sz="1400" i="1"/>
              <a:t>The Temptation of St. Anthony</a:t>
            </a:r>
            <a:r>
              <a:rPr lang="en-US" sz="1400"/>
              <a:t>.  It reflects the type of monasticism which flourished in Egypt in the Fourth Century – a devotional monasticism rather than a scholastic monasticism.</a:t>
            </a:r>
          </a:p>
          <a:p>
            <a:pPr marL="285750" indent="-285750">
              <a:buFont typeface="Arial" panose="020B0604020202020204" pitchFamily="34" charset="0"/>
              <a:buChar char="•"/>
            </a:pPr>
            <a:r>
              <a:rPr lang="en-US" sz="1400"/>
              <a:t>Egyptian monks were not scholars; many, if not most, of them could not read.  It is therefore unlikely – according to contemporary scholarship on the subject – that Egyptian monks were the ones who originally owned the </a:t>
            </a:r>
            <a:r>
              <a:rPr lang="en-US" sz="1400" i="1"/>
              <a:t>Nag Hammadi</a:t>
            </a:r>
            <a:r>
              <a:rPr lang="en-US" sz="1400"/>
              <a:t> manuscripts, and who hid them away to keep them from being destroyed.  </a:t>
            </a:r>
          </a:p>
          <a:p>
            <a:pPr marL="285750" indent="-285750">
              <a:buFont typeface="Arial" panose="020B0604020202020204" pitchFamily="34" charset="0"/>
              <a:buChar char="•"/>
            </a:pPr>
            <a:r>
              <a:rPr lang="en-US" sz="1400"/>
              <a:t>The creation of this “myth” owes more to our thinking of these Egyptian monks as if they were monks of the Middle Ages in Euorpe – which they were not!</a:t>
            </a:r>
          </a:p>
        </p:txBody>
      </p:sp>
      <p:sp>
        <p:nvSpPr>
          <p:cNvPr id="4" name="Slide Number Placeholder 3"/>
          <p:cNvSpPr>
            <a:spLocks noGrp="1"/>
          </p:cNvSpPr>
          <p:nvPr>
            <p:ph type="sldNum" sz="quarter" idx="5"/>
          </p:nvPr>
        </p:nvSpPr>
        <p:spPr/>
        <p:txBody>
          <a:bodyPr/>
          <a:lstStyle/>
          <a:p>
            <a:fld id="{6632F94A-FCF5-4263-ACBA-40E88E17D193}" type="slidenum">
              <a:rPr lang="en-US" smtClean="0"/>
              <a:t>13</a:t>
            </a:fld>
            <a:endParaRPr lang="en-US"/>
          </a:p>
        </p:txBody>
      </p:sp>
    </p:spTree>
    <p:extLst>
      <p:ext uri="{BB962C8B-B14F-4D97-AF65-F5344CB8AC3E}">
        <p14:creationId xmlns:p14="http://schemas.microsoft.com/office/powerpoint/2010/main" val="1333702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is a modern-day monastery in Egypt, but the monastic communities of Anthanasius’ days probably did not have purpose-built buildings like this.  They lived in caves in the hillsides, and their communal buildings were probably temporary shelters – what we would call </a:t>
            </a:r>
            <a:r>
              <a:rPr lang="en-US" sz="1400" i="1"/>
              <a:t>ramadas</a:t>
            </a:r>
            <a:r>
              <a:rPr lang="en-US" sz="1400"/>
              <a:t> today.</a:t>
            </a:r>
          </a:p>
        </p:txBody>
      </p:sp>
      <p:sp>
        <p:nvSpPr>
          <p:cNvPr id="4" name="Slide Number Placeholder 3"/>
          <p:cNvSpPr>
            <a:spLocks noGrp="1"/>
          </p:cNvSpPr>
          <p:nvPr>
            <p:ph type="sldNum" sz="quarter" idx="5"/>
          </p:nvPr>
        </p:nvSpPr>
        <p:spPr/>
        <p:txBody>
          <a:bodyPr/>
          <a:lstStyle/>
          <a:p>
            <a:fld id="{6632F94A-FCF5-4263-ACBA-40E88E17D193}" type="slidenum">
              <a:rPr lang="en-US" smtClean="0"/>
              <a:t>14</a:t>
            </a:fld>
            <a:endParaRPr lang="en-US"/>
          </a:p>
        </p:txBody>
      </p:sp>
    </p:spTree>
    <p:extLst>
      <p:ext uri="{BB962C8B-B14F-4D97-AF65-F5344CB8AC3E}">
        <p14:creationId xmlns:p14="http://schemas.microsoft.com/office/powerpoint/2010/main" val="300618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is a photograph of Dr. Nicola Denzey Lewis, who currently teaches at Claremont Graduate University.  This university is familiar to me as I received a Ph.D. in Education from this school in 1985.  In those days it was called Claremont Graduate School, and it served as the graduate school for the Associated Colleges of Claremont.</a:t>
            </a:r>
          </a:p>
          <a:p>
            <a:pPr marL="285750" indent="-285750">
              <a:buFont typeface="Arial" panose="020B0604020202020204" pitchFamily="34" charset="0"/>
              <a:buChar char="•"/>
            </a:pPr>
            <a:r>
              <a:rPr lang="en-US" sz="1400"/>
              <a:t>In 2014 Dr. Lewis published a paper in conjunction with one of her graduate students, Justine Ariel Blount, titled “Rethinking the Origins of the Nag Hammadi Codices.”  A pdf copy of this paper is available from me if interested.</a:t>
            </a:r>
          </a:p>
          <a:p>
            <a:pPr marL="285750" indent="-285750">
              <a:buFont typeface="Arial" panose="020B0604020202020204" pitchFamily="34" charset="0"/>
              <a:buChar char="•"/>
            </a:pPr>
            <a:r>
              <a:rPr lang="en-US" sz="1400"/>
              <a:t>Rather than monks hiding the codices to keep them from the clutches of Athanasius, she thinks that they were translations from the Greek commissioned by well-to-do private citizens, who then had them buried with them when they died – a common custom in that day, according to Dr. Lewis!</a:t>
            </a:r>
          </a:p>
        </p:txBody>
      </p:sp>
      <p:sp>
        <p:nvSpPr>
          <p:cNvPr id="4" name="Slide Number Placeholder 3"/>
          <p:cNvSpPr>
            <a:spLocks noGrp="1"/>
          </p:cNvSpPr>
          <p:nvPr>
            <p:ph type="sldNum" sz="quarter" idx="5"/>
          </p:nvPr>
        </p:nvSpPr>
        <p:spPr/>
        <p:txBody>
          <a:bodyPr/>
          <a:lstStyle/>
          <a:p>
            <a:fld id="{6632F94A-FCF5-4263-ACBA-40E88E17D193}" type="slidenum">
              <a:rPr lang="en-US" smtClean="0"/>
              <a:t>15</a:t>
            </a:fld>
            <a:endParaRPr lang="en-US"/>
          </a:p>
        </p:txBody>
      </p:sp>
    </p:spTree>
    <p:extLst>
      <p:ext uri="{BB962C8B-B14F-4D97-AF65-F5344CB8AC3E}">
        <p14:creationId xmlns:p14="http://schemas.microsoft.com/office/powerpoint/2010/main" val="71228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We tend to think of burials in Egypt as Egyptian mummies, buried in pyramids or rock-cut tombs as in the Valley of the Kings near Luxor in Upper Egypt.  We forget that Egypt had a history </a:t>
            </a:r>
            <a:r>
              <a:rPr lang="en-US" sz="1400" u="sng"/>
              <a:t>after</a:t>
            </a:r>
            <a:r>
              <a:rPr lang="en-US" sz="1400"/>
              <a:t> the time of the Egyptian pharaohs – under the Ptolemies, who were the Greek rulers established by the conquest of Egypt by Alexander the Great, and then as a Roman province.</a:t>
            </a:r>
          </a:p>
          <a:p>
            <a:pPr marL="285750" indent="-285750">
              <a:buFont typeface="Arial" panose="020B0604020202020204" pitchFamily="34" charset="0"/>
              <a:buChar char="•"/>
            </a:pPr>
            <a:r>
              <a:rPr lang="en-US" sz="1400"/>
              <a:t>Indeed, Roman burials – mummies – are more common than any other kind in Egypt.  By Roman times these mummies often had portraits painted over the face of the mummy – as in the picture here.  And while the very wealthy could have constructed rock-cut tombs, such as the one depicted here, most people were buried in more modest graves in the desert beyond the reach of the Nile flood plain.  And that is where Dr. Lewis believes that the </a:t>
            </a:r>
            <a:r>
              <a:rPr lang="en-US" sz="1400" i="1"/>
              <a:t>Nag Hammadi</a:t>
            </a:r>
            <a:r>
              <a:rPr lang="en-US" sz="1400"/>
              <a:t> codices came from – a Fourth Century Roman-Egyptian burial!</a:t>
            </a:r>
          </a:p>
        </p:txBody>
      </p:sp>
      <p:sp>
        <p:nvSpPr>
          <p:cNvPr id="4" name="Slide Number Placeholder 3"/>
          <p:cNvSpPr>
            <a:spLocks noGrp="1"/>
          </p:cNvSpPr>
          <p:nvPr>
            <p:ph type="sldNum" sz="quarter" idx="5"/>
          </p:nvPr>
        </p:nvSpPr>
        <p:spPr/>
        <p:txBody>
          <a:bodyPr/>
          <a:lstStyle/>
          <a:p>
            <a:fld id="{6632F94A-FCF5-4263-ACBA-40E88E17D193}" type="slidenum">
              <a:rPr lang="en-US" smtClean="0"/>
              <a:t>16</a:t>
            </a:fld>
            <a:endParaRPr lang="en-US"/>
          </a:p>
        </p:txBody>
      </p:sp>
    </p:spTree>
    <p:extLst>
      <p:ext uri="{BB962C8B-B14F-4D97-AF65-F5344CB8AC3E}">
        <p14:creationId xmlns:p14="http://schemas.microsoft.com/office/powerpoint/2010/main" val="61197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Note in this slide the combination of traditional Egyptian motifs with Graeco-Roman burial bas-relief, and an inscription in Greek letters on the side.  </a:t>
            </a:r>
          </a:p>
        </p:txBody>
      </p:sp>
      <p:sp>
        <p:nvSpPr>
          <p:cNvPr id="4" name="Slide Number Placeholder 3"/>
          <p:cNvSpPr>
            <a:spLocks noGrp="1"/>
          </p:cNvSpPr>
          <p:nvPr>
            <p:ph type="sldNum" sz="quarter" idx="5"/>
          </p:nvPr>
        </p:nvSpPr>
        <p:spPr/>
        <p:txBody>
          <a:bodyPr/>
          <a:lstStyle/>
          <a:p>
            <a:fld id="{6632F94A-FCF5-4263-ACBA-40E88E17D193}" type="slidenum">
              <a:rPr lang="en-US" smtClean="0"/>
              <a:t>17</a:t>
            </a:fld>
            <a:endParaRPr lang="en-US"/>
          </a:p>
        </p:txBody>
      </p:sp>
    </p:spTree>
    <p:extLst>
      <p:ext uri="{BB962C8B-B14F-4D97-AF65-F5344CB8AC3E}">
        <p14:creationId xmlns:p14="http://schemas.microsoft.com/office/powerpoint/2010/main" val="991454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Dr. Lewis thinks that these codices – pictured above – were much more likely to have been placed in jars such as this by their Graeco-Roman owners who buried the jars with them.</a:t>
            </a:r>
          </a:p>
          <a:p>
            <a:pPr marL="285750" indent="-285750">
              <a:buFont typeface="Arial" panose="020B0604020202020204" pitchFamily="34" charset="0"/>
              <a:buChar char="•"/>
            </a:pPr>
            <a:r>
              <a:rPr lang="en-US" sz="1400"/>
              <a:t>However – it should be noted that Dr. Lewis does not explain </a:t>
            </a:r>
            <a:r>
              <a:rPr lang="en-US" sz="1400" u="sng"/>
              <a:t>why</a:t>
            </a:r>
            <a:r>
              <a:rPr lang="en-US" sz="1400"/>
              <a:t> this custom was common.  It is hardly likely that these Egyptian-Romans believed that they would be reading the manuscripts in an afterlife (!).</a:t>
            </a:r>
          </a:p>
        </p:txBody>
      </p:sp>
      <p:sp>
        <p:nvSpPr>
          <p:cNvPr id="4" name="Slide Number Placeholder 3"/>
          <p:cNvSpPr>
            <a:spLocks noGrp="1"/>
          </p:cNvSpPr>
          <p:nvPr>
            <p:ph type="sldNum" sz="quarter" idx="5"/>
          </p:nvPr>
        </p:nvSpPr>
        <p:spPr/>
        <p:txBody>
          <a:bodyPr/>
          <a:lstStyle/>
          <a:p>
            <a:fld id="{6632F94A-FCF5-4263-ACBA-40E88E17D193}" type="slidenum">
              <a:rPr lang="en-US" smtClean="0"/>
              <a:t>18</a:t>
            </a:fld>
            <a:endParaRPr lang="en-US"/>
          </a:p>
        </p:txBody>
      </p:sp>
    </p:spTree>
    <p:extLst>
      <p:ext uri="{BB962C8B-B14F-4D97-AF65-F5344CB8AC3E}">
        <p14:creationId xmlns:p14="http://schemas.microsoft.com/office/powerpoint/2010/main" val="3839458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Coptic scholar Heather Barkman, Ottowa University in Canada, adds an intriguing wrinkle to this story.</a:t>
            </a:r>
          </a:p>
          <a:p>
            <a:pPr marL="171450" indent="-171450">
              <a:buFont typeface="Arial" panose="020B0604020202020204" pitchFamily="34" charset="0"/>
              <a:buChar char="•"/>
            </a:pPr>
            <a:r>
              <a:rPr lang="en-US" sz="1400"/>
              <a:t>On this slide is a representation of Bishop Melitius of Lycopolos – an opponent of Anthanasius, and a “survivor” of the Great Persecution of Diocletian which began in 303 C.E.  </a:t>
            </a:r>
          </a:p>
          <a:p>
            <a:pPr marL="171450" indent="-171450">
              <a:buFont typeface="Arial" panose="020B0604020202020204" pitchFamily="34" charset="0"/>
              <a:buChar char="•"/>
            </a:pPr>
            <a:r>
              <a:rPr lang="en-US" sz="1400"/>
              <a:t>When the Great Persecution began, many Christians succumbed to the pressure to give in to the requirement that they sacrifice to the genius of the Emperor – in the Roman view, “Pledging Allegiance” to the Emperor.  After the persecution had ended in 311 C.E., the churches had to decide what to do with these lapsed Christians.</a:t>
            </a:r>
          </a:p>
          <a:p>
            <a:pPr marL="171450" indent="-171450">
              <a:buFont typeface="Arial" panose="020B0604020202020204" pitchFamily="34" charset="0"/>
              <a:buChar char="•"/>
            </a:pPr>
            <a:r>
              <a:rPr lang="en-US" sz="1400"/>
              <a:t>Some bishops – including Melitius – did not want to admit Christians who had “renounced Christ” to Holy Communion.  Other bishops – including Athanasius – took a more lenient view.  This caused a schism in the church – and not just in Egypt.</a:t>
            </a:r>
          </a:p>
        </p:txBody>
      </p:sp>
      <p:sp>
        <p:nvSpPr>
          <p:cNvPr id="4" name="Slide Number Placeholder 3"/>
          <p:cNvSpPr>
            <a:spLocks noGrp="1"/>
          </p:cNvSpPr>
          <p:nvPr>
            <p:ph type="sldNum" sz="quarter" idx="5"/>
          </p:nvPr>
        </p:nvSpPr>
        <p:spPr/>
        <p:txBody>
          <a:bodyPr/>
          <a:lstStyle/>
          <a:p>
            <a:fld id="{6632F94A-FCF5-4263-ACBA-40E88E17D193}" type="slidenum">
              <a:rPr lang="en-US" smtClean="0"/>
              <a:t>19</a:t>
            </a:fld>
            <a:endParaRPr lang="en-US"/>
          </a:p>
        </p:txBody>
      </p:sp>
    </p:spTree>
    <p:extLst>
      <p:ext uri="{BB962C8B-B14F-4D97-AF65-F5344CB8AC3E}">
        <p14:creationId xmlns:p14="http://schemas.microsoft.com/office/powerpoint/2010/main" val="405190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The collection of manuscripts, in </a:t>
            </a:r>
            <a:r>
              <a:rPr lang="en-US" sz="1400" i="1"/>
              <a:t>codex format</a:t>
            </a:r>
            <a:r>
              <a:rPr lang="en-US" sz="1400"/>
              <a:t>, were discovered near the small village of </a:t>
            </a:r>
            <a:r>
              <a:rPr lang="en-US" sz="1400" i="1"/>
              <a:t>Naj Hammadi</a:t>
            </a:r>
            <a:r>
              <a:rPr lang="en-US" sz="1400"/>
              <a:t>, about 50 miles from Luxor.  Note that the name of the village is spelled differently than the name of the manuscripts – for some unknown reason.</a:t>
            </a:r>
          </a:p>
          <a:p>
            <a:pPr marL="285750" indent="-285750">
              <a:buFont typeface="Arial" panose="020B0604020202020204" pitchFamily="34" charset="0"/>
              <a:buChar char="•"/>
            </a:pPr>
            <a:r>
              <a:rPr lang="en-US" sz="1400"/>
              <a:t>There are many places to read the story of the finding of the </a:t>
            </a:r>
            <a:r>
              <a:rPr lang="en-US" sz="1400" i="1"/>
              <a:t>Nag Hammadi</a:t>
            </a:r>
            <a:r>
              <a:rPr lang="en-US" sz="1400"/>
              <a:t> manuscripts.  One good place is the Introduction to the 1979 book by Elaine Pagels, </a:t>
            </a:r>
            <a:r>
              <a:rPr lang="en-US" sz="1400" u="sng"/>
              <a:t>The Gnostic Gospels</a:t>
            </a:r>
            <a:r>
              <a:rPr lang="en-US" sz="1400"/>
              <a:t>.  </a:t>
            </a:r>
          </a:p>
          <a:p>
            <a:pPr marL="285750" indent="-285750">
              <a:buFont typeface="Arial" panose="020B0604020202020204" pitchFamily="34" charset="0"/>
              <a:buChar char="•"/>
            </a:pPr>
            <a:r>
              <a:rPr lang="en-US" sz="1400"/>
              <a:t>More about Dr. Pagels and her book later in this presentation.</a:t>
            </a:r>
          </a:p>
        </p:txBody>
      </p:sp>
      <p:sp>
        <p:nvSpPr>
          <p:cNvPr id="4" name="Slide Number Placeholder 3"/>
          <p:cNvSpPr>
            <a:spLocks noGrp="1"/>
          </p:cNvSpPr>
          <p:nvPr>
            <p:ph type="sldNum" sz="quarter" idx="5"/>
          </p:nvPr>
        </p:nvSpPr>
        <p:spPr/>
        <p:txBody>
          <a:bodyPr/>
          <a:lstStyle/>
          <a:p>
            <a:fld id="{6632F94A-FCF5-4263-ACBA-40E88E17D193}" type="slidenum">
              <a:rPr lang="en-US" smtClean="0"/>
              <a:t>2</a:t>
            </a:fld>
            <a:endParaRPr lang="en-US"/>
          </a:p>
        </p:txBody>
      </p:sp>
    </p:spTree>
    <p:extLst>
      <p:ext uri="{BB962C8B-B14F-4D97-AF65-F5344CB8AC3E}">
        <p14:creationId xmlns:p14="http://schemas.microsoft.com/office/powerpoint/2010/main" val="1133453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is a photograph of Dr. Heather Barkman, of Ottawa University.  She published a paper in 2014 describing this controversy in the Egyptian church.</a:t>
            </a:r>
          </a:p>
          <a:p>
            <a:pPr marL="285750" indent="-285750">
              <a:buFont typeface="Arial" panose="020B0604020202020204" pitchFamily="34" charset="0"/>
              <a:buChar char="•"/>
            </a:pPr>
            <a:r>
              <a:rPr lang="en-US" sz="1400"/>
              <a:t>It is possible that the codices were hidden away by their owners not as “burial goods,” but to protect the owners from being found out as Christians by the Roman authorities during the Great Persecution.  </a:t>
            </a:r>
          </a:p>
          <a:p>
            <a:pPr marL="285750" indent="-285750">
              <a:buFont typeface="Arial" panose="020B0604020202020204" pitchFamily="34" charset="0"/>
              <a:buChar char="•"/>
            </a:pPr>
            <a:r>
              <a:rPr lang="en-US" sz="1400"/>
              <a:t>It is also possible that the codices were hidden during the “Melitian Schism” to keep them out of the hands of both parties to the controversy – Bishop Melitius as well as Bishop Athanasius.  </a:t>
            </a:r>
          </a:p>
          <a:p>
            <a:pPr marL="285750" indent="-285750">
              <a:buFont typeface="Arial" panose="020B0604020202020204" pitchFamily="34" charset="0"/>
              <a:buChar char="•"/>
            </a:pPr>
            <a:r>
              <a:rPr lang="en-US" sz="1400"/>
              <a:t>To some that makes more sense that the idea that monks hid them or that they were buried along with their owners.</a:t>
            </a:r>
          </a:p>
        </p:txBody>
      </p:sp>
      <p:sp>
        <p:nvSpPr>
          <p:cNvPr id="4" name="Slide Number Placeholder 3"/>
          <p:cNvSpPr>
            <a:spLocks noGrp="1"/>
          </p:cNvSpPr>
          <p:nvPr>
            <p:ph type="sldNum" sz="quarter" idx="5"/>
          </p:nvPr>
        </p:nvSpPr>
        <p:spPr/>
        <p:txBody>
          <a:bodyPr/>
          <a:lstStyle/>
          <a:p>
            <a:fld id="{6632F94A-FCF5-4263-ACBA-40E88E17D193}" type="slidenum">
              <a:rPr lang="en-US" smtClean="0"/>
              <a:t>20</a:t>
            </a:fld>
            <a:endParaRPr lang="en-US"/>
          </a:p>
        </p:txBody>
      </p:sp>
    </p:spTree>
    <p:extLst>
      <p:ext uri="{BB962C8B-B14F-4D97-AF65-F5344CB8AC3E}">
        <p14:creationId xmlns:p14="http://schemas.microsoft.com/office/powerpoint/2010/main" val="1103739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So that’s the story of an alternative origin of the manuscripts.  They </a:t>
            </a:r>
            <a:r>
              <a:rPr lang="en-US" sz="1400" i="1"/>
              <a:t>may</a:t>
            </a:r>
            <a:r>
              <a:rPr lang="en-US" sz="1400"/>
              <a:t> have been hidden away by monks as suggested by Dr. Robinson, and as repeated by other scholars since their discovery in 1 945.</a:t>
            </a:r>
          </a:p>
          <a:p>
            <a:pPr marL="171450" indent="-171450">
              <a:buFont typeface="Arial" panose="020B0604020202020204" pitchFamily="34" charset="0"/>
              <a:buChar char="•"/>
            </a:pPr>
            <a:r>
              <a:rPr lang="en-US" sz="1400"/>
              <a:t>Or they could have been buried with their owners – wealthy Egyptian-Roman citizens, who owned and read these Gnostic treatises.</a:t>
            </a:r>
          </a:p>
          <a:p>
            <a:pPr marL="171450" indent="-171450">
              <a:buFont typeface="Arial" panose="020B0604020202020204" pitchFamily="34" charset="0"/>
              <a:buChar char="•"/>
            </a:pPr>
            <a:r>
              <a:rPr lang="en-US" sz="1400"/>
              <a:t>Or they could have been hidden away by these same citizens to keep themselves out of trouble with both the Roman state and their own churches.  We may never know.</a:t>
            </a:r>
          </a:p>
          <a:p>
            <a:pPr marL="171450" indent="-171450">
              <a:buFont typeface="Arial" panose="020B0604020202020204" pitchFamily="34" charset="0"/>
              <a:buChar char="•"/>
            </a:pPr>
            <a:r>
              <a:rPr lang="en-US" sz="1400"/>
              <a:t>HOWEVER, the story will continue to be researched.  On this slide I have a picture of a book that I would like to add to my library on this subject.  Unfortunately it is out of print, and I could not find a copy in any of my usual sources.  So I thought that I would show it to you here, with the possibility that if any of you should come across a copy, that you would let me know!</a:t>
            </a:r>
          </a:p>
        </p:txBody>
      </p:sp>
      <p:sp>
        <p:nvSpPr>
          <p:cNvPr id="4" name="Slide Number Placeholder 3"/>
          <p:cNvSpPr>
            <a:spLocks noGrp="1"/>
          </p:cNvSpPr>
          <p:nvPr>
            <p:ph type="sldNum" sz="quarter" idx="5"/>
          </p:nvPr>
        </p:nvSpPr>
        <p:spPr/>
        <p:txBody>
          <a:bodyPr/>
          <a:lstStyle/>
          <a:p>
            <a:fld id="{6632F94A-FCF5-4263-ACBA-40E88E17D193}" type="slidenum">
              <a:rPr lang="en-US" smtClean="0"/>
              <a:t>21</a:t>
            </a:fld>
            <a:endParaRPr lang="en-US"/>
          </a:p>
        </p:txBody>
      </p:sp>
    </p:spTree>
    <p:extLst>
      <p:ext uri="{BB962C8B-B14F-4D97-AF65-F5344CB8AC3E}">
        <p14:creationId xmlns:p14="http://schemas.microsoft.com/office/powerpoint/2010/main" val="221661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That’s all folks!</a:t>
            </a:r>
          </a:p>
          <a:p>
            <a:pPr marL="285750" indent="-285750">
              <a:buFont typeface="Arial" panose="020B0604020202020204" pitchFamily="34" charset="0"/>
              <a:buChar char="•"/>
            </a:pPr>
            <a:r>
              <a:rPr lang="en-US" sz="1400"/>
              <a:t>Questions?</a:t>
            </a:r>
          </a:p>
        </p:txBody>
      </p:sp>
      <p:sp>
        <p:nvSpPr>
          <p:cNvPr id="4" name="Slide Number Placeholder 3"/>
          <p:cNvSpPr>
            <a:spLocks noGrp="1"/>
          </p:cNvSpPr>
          <p:nvPr>
            <p:ph type="sldNum" sz="quarter" idx="5"/>
          </p:nvPr>
        </p:nvSpPr>
        <p:spPr/>
        <p:txBody>
          <a:bodyPr/>
          <a:lstStyle/>
          <a:p>
            <a:fld id="{6632F94A-FCF5-4263-ACBA-40E88E17D193}" type="slidenum">
              <a:rPr lang="en-US" smtClean="0"/>
              <a:t>22</a:t>
            </a:fld>
            <a:endParaRPr lang="en-US"/>
          </a:p>
        </p:txBody>
      </p:sp>
    </p:spTree>
    <p:extLst>
      <p:ext uri="{BB962C8B-B14F-4D97-AF65-F5344CB8AC3E}">
        <p14:creationId xmlns:p14="http://schemas.microsoft.com/office/powerpoint/2010/main" val="232132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The manuscrips – totalling 13 – were originally written in Coptic.  Coptic is actually the language of Ancient Egypt. Although Coptic is a semitic language, it was written with Greek letters.</a:t>
            </a:r>
          </a:p>
          <a:p>
            <a:pPr marL="285750" indent="-285750">
              <a:buFont typeface="Arial" panose="020B0604020202020204" pitchFamily="34" charset="0"/>
              <a:buChar char="•"/>
            </a:pPr>
            <a:r>
              <a:rPr lang="en-US" sz="1400"/>
              <a:t>The works were not originally written in Coptic.  They are translations into Coptic from the originals written in Greek.  Greek was the  </a:t>
            </a:r>
            <a:r>
              <a:rPr lang="en-US" sz="1400" i="1"/>
              <a:t>lingua franca</a:t>
            </a:r>
            <a:r>
              <a:rPr lang="en-US" sz="1400"/>
              <a:t> of the Mediterranean World in antiquity. </a:t>
            </a:r>
          </a:p>
          <a:p>
            <a:pPr marL="285750" indent="-285750">
              <a:buFont typeface="Arial" panose="020B0604020202020204" pitchFamily="34" charset="0"/>
              <a:buChar char="•"/>
            </a:pPr>
            <a:r>
              <a:rPr lang="en-US" sz="1400"/>
              <a:t>The manuscripts are </a:t>
            </a:r>
            <a:r>
              <a:rPr lang="en-US" sz="1400" i="1"/>
              <a:t>codices</a:t>
            </a:r>
            <a:r>
              <a:rPr lang="en-US" sz="1400"/>
              <a:t>, meaning that they were originally bound as a book is bound today, rather than being scrolls.  They were written on papyrus.</a:t>
            </a:r>
          </a:p>
          <a:p>
            <a:pPr marL="285750" indent="-285750">
              <a:buFont typeface="Arial" panose="020B0604020202020204" pitchFamily="34" charset="0"/>
              <a:buChar char="•"/>
            </a:pPr>
            <a:endParaRPr lang="en-US" sz="1400"/>
          </a:p>
        </p:txBody>
      </p:sp>
      <p:sp>
        <p:nvSpPr>
          <p:cNvPr id="4" name="Slide Number Placeholder 3"/>
          <p:cNvSpPr>
            <a:spLocks noGrp="1"/>
          </p:cNvSpPr>
          <p:nvPr>
            <p:ph type="sldNum" sz="quarter" idx="5"/>
          </p:nvPr>
        </p:nvSpPr>
        <p:spPr/>
        <p:txBody>
          <a:bodyPr/>
          <a:lstStyle/>
          <a:p>
            <a:fld id="{6632F94A-FCF5-4263-ACBA-40E88E17D193}" type="slidenum">
              <a:rPr lang="en-US" smtClean="0"/>
              <a:t>3</a:t>
            </a:fld>
            <a:endParaRPr lang="en-US"/>
          </a:p>
        </p:txBody>
      </p:sp>
    </p:spTree>
    <p:extLst>
      <p:ext uri="{BB962C8B-B14F-4D97-AF65-F5344CB8AC3E}">
        <p14:creationId xmlns:p14="http://schemas.microsoft.com/office/powerpoint/2010/main" val="141845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This is the Coptic Museum in Cairo – where the Nag Hammadi manuscripts are currently housed.</a:t>
            </a:r>
          </a:p>
          <a:p>
            <a:pPr marL="285750" indent="-285750">
              <a:buFont typeface="Arial" panose="020B0604020202020204" pitchFamily="34" charset="0"/>
              <a:buChar char="•"/>
            </a:pPr>
            <a:r>
              <a:rPr lang="en-US" sz="1400"/>
              <a:t>Photographic copies of the manuscripts are available online at the Claremont Colleges Digital Library.  This is fortunate, because some of the originals in the Coptic Museum are no longer legible due to exposure to light and careless handling.</a:t>
            </a:r>
          </a:p>
          <a:p>
            <a:pPr marL="285750" indent="-285750">
              <a:buFont typeface="Arial" panose="020B0604020202020204" pitchFamily="34" charset="0"/>
              <a:buChar char="•"/>
            </a:pPr>
            <a:r>
              <a:rPr lang="en-US" sz="1400"/>
              <a:t>The digital collection has been at Claremont in the Institute for Antiquity and Christianity since 1975.</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p:txBody>
      </p:sp>
      <p:sp>
        <p:nvSpPr>
          <p:cNvPr id="4" name="Slide Number Placeholder 3"/>
          <p:cNvSpPr>
            <a:spLocks noGrp="1"/>
          </p:cNvSpPr>
          <p:nvPr>
            <p:ph type="sldNum" sz="quarter" idx="5"/>
          </p:nvPr>
        </p:nvSpPr>
        <p:spPr/>
        <p:txBody>
          <a:bodyPr/>
          <a:lstStyle/>
          <a:p>
            <a:fld id="{6632F94A-FCF5-4263-ACBA-40E88E17D193}" type="slidenum">
              <a:rPr lang="en-US" smtClean="0"/>
              <a:t>4</a:t>
            </a:fld>
            <a:endParaRPr lang="en-US"/>
          </a:p>
        </p:txBody>
      </p:sp>
    </p:spTree>
    <p:extLst>
      <p:ext uri="{BB962C8B-B14F-4D97-AF65-F5344CB8AC3E}">
        <p14:creationId xmlns:p14="http://schemas.microsoft.com/office/powerpoint/2010/main" val="148699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These two books from my library contain the Nag Hammadi codices in English translation.  These two books are in my library – and I also have a Kindle edition of each one, which makes the collection easily searchable.</a:t>
            </a:r>
          </a:p>
          <a:p>
            <a:pPr marL="171450" indent="-171450">
              <a:buFont typeface="Arial" panose="020B0604020202020204" pitchFamily="34" charset="0"/>
              <a:buChar char="•"/>
            </a:pPr>
            <a:endParaRPr lang="en-US" sz="1400"/>
          </a:p>
        </p:txBody>
      </p:sp>
      <p:sp>
        <p:nvSpPr>
          <p:cNvPr id="4" name="Slide Number Placeholder 3"/>
          <p:cNvSpPr>
            <a:spLocks noGrp="1"/>
          </p:cNvSpPr>
          <p:nvPr>
            <p:ph type="sldNum" sz="quarter" idx="5"/>
          </p:nvPr>
        </p:nvSpPr>
        <p:spPr/>
        <p:txBody>
          <a:bodyPr/>
          <a:lstStyle/>
          <a:p>
            <a:fld id="{6632F94A-FCF5-4263-ACBA-40E88E17D193}" type="slidenum">
              <a:rPr lang="en-US" smtClean="0"/>
              <a:t>5</a:t>
            </a:fld>
            <a:endParaRPr lang="en-US"/>
          </a:p>
        </p:txBody>
      </p:sp>
    </p:spTree>
    <p:extLst>
      <p:ext uri="{BB962C8B-B14F-4D97-AF65-F5344CB8AC3E}">
        <p14:creationId xmlns:p14="http://schemas.microsoft.com/office/powerpoint/2010/main" val="74554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But if you don’t want to purchase a copy of the paper editions, nor the Kindle editions, you can read them online at this website.  The Gnostic Society makes them freely available online.</a:t>
            </a:r>
          </a:p>
        </p:txBody>
      </p:sp>
      <p:sp>
        <p:nvSpPr>
          <p:cNvPr id="4" name="Slide Number Placeholder 3"/>
          <p:cNvSpPr>
            <a:spLocks noGrp="1"/>
          </p:cNvSpPr>
          <p:nvPr>
            <p:ph type="sldNum" sz="quarter" idx="5"/>
          </p:nvPr>
        </p:nvSpPr>
        <p:spPr/>
        <p:txBody>
          <a:bodyPr/>
          <a:lstStyle/>
          <a:p>
            <a:fld id="{6632F94A-FCF5-4263-ACBA-40E88E17D193}" type="slidenum">
              <a:rPr lang="en-US" smtClean="0"/>
              <a:t>6</a:t>
            </a:fld>
            <a:endParaRPr lang="en-US"/>
          </a:p>
        </p:txBody>
      </p:sp>
    </p:spTree>
    <p:extLst>
      <p:ext uri="{BB962C8B-B14F-4D97-AF65-F5344CB8AC3E}">
        <p14:creationId xmlns:p14="http://schemas.microsoft.com/office/powerpoint/2010/main" val="178539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a:t>If you are not familiar with Gnostic literature in general, a good introduction to it is this 1979 book by Dr. Elaine Pagels.</a:t>
            </a:r>
          </a:p>
          <a:p>
            <a:pPr marL="285750" indent="-285750">
              <a:buFont typeface="Arial" panose="020B0604020202020204" pitchFamily="34" charset="0"/>
              <a:buChar char="•"/>
            </a:pPr>
            <a:r>
              <a:rPr lang="en-US" sz="1400"/>
              <a:t>The </a:t>
            </a:r>
            <a:r>
              <a:rPr lang="en-US" sz="1400" u="sng"/>
              <a:t>Gnostic Gospels</a:t>
            </a:r>
            <a:r>
              <a:rPr lang="en-US" sz="1400"/>
              <a:t> was originally her doctoral disstertation at Harvard University.  The Introduction to this book is one of the best summaries available on the </a:t>
            </a:r>
            <a:r>
              <a:rPr lang="en-US" sz="1400" i="1"/>
              <a:t>Nag Hammadi</a:t>
            </a:r>
            <a:r>
              <a:rPr lang="en-US" sz="1400"/>
              <a:t> manuscripts.</a:t>
            </a:r>
          </a:p>
          <a:p>
            <a:pPr marL="285750" indent="-285750">
              <a:buFont typeface="Arial" panose="020B0604020202020204" pitchFamily="34" charset="0"/>
              <a:buChar char="•"/>
            </a:pPr>
            <a:r>
              <a:rPr lang="en-US" sz="1400"/>
              <a:t>She currently teaches at Princeton University.</a:t>
            </a:r>
          </a:p>
        </p:txBody>
      </p:sp>
      <p:sp>
        <p:nvSpPr>
          <p:cNvPr id="4" name="Slide Number Placeholder 3"/>
          <p:cNvSpPr>
            <a:spLocks noGrp="1"/>
          </p:cNvSpPr>
          <p:nvPr>
            <p:ph type="sldNum" sz="quarter" idx="5"/>
          </p:nvPr>
        </p:nvSpPr>
        <p:spPr/>
        <p:txBody>
          <a:bodyPr/>
          <a:lstStyle/>
          <a:p>
            <a:fld id="{6632F94A-FCF5-4263-ACBA-40E88E17D193}" type="slidenum">
              <a:rPr lang="en-US" smtClean="0"/>
              <a:t>7</a:t>
            </a:fld>
            <a:endParaRPr lang="en-US"/>
          </a:p>
        </p:txBody>
      </p:sp>
    </p:spTree>
    <p:extLst>
      <p:ext uri="{BB962C8B-B14F-4D97-AF65-F5344CB8AC3E}">
        <p14:creationId xmlns:p14="http://schemas.microsoft.com/office/powerpoint/2010/main" val="337473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In her book, Dr. Pagels explains why the Gnostics were considered so troublesome to the “orthodox” Christian churches.</a:t>
            </a:r>
          </a:p>
          <a:p>
            <a:pPr marL="285750" indent="-285750">
              <a:buFont typeface="Arial" panose="020B0604020202020204" pitchFamily="34" charset="0"/>
              <a:buChar char="•"/>
            </a:pPr>
            <a:r>
              <a:rPr lang="en-US" sz="1400"/>
              <a:t>She believes that the problem was originally a </a:t>
            </a:r>
            <a:r>
              <a:rPr lang="en-US" sz="1400" i="1"/>
              <a:t>political</a:t>
            </a:r>
            <a:r>
              <a:rPr lang="en-US" sz="1400"/>
              <a:t> one rather than a </a:t>
            </a:r>
            <a:r>
              <a:rPr lang="en-US" sz="1400" i="1"/>
              <a:t>religious</a:t>
            </a:r>
            <a:r>
              <a:rPr lang="en-US" sz="1400"/>
              <a:t> one.</a:t>
            </a:r>
          </a:p>
          <a:p>
            <a:pPr marL="285750" indent="-285750">
              <a:buFont typeface="Arial" panose="020B0604020202020204" pitchFamily="34" charset="0"/>
              <a:buChar char="•"/>
            </a:pPr>
            <a:r>
              <a:rPr lang="en-US" sz="1400"/>
              <a:t>The early church had been very decentralized, with some of them developing a tri-partite clerical structure of a bishop, priests, and deacons.  Unlike today where a bishop may preside over a number of congregations in a diocese, each local church had a bishop, who was assisted by a council of priests (presbyters, or elders), and who were supported by deacons.  Other churches had a very casual attitude toward leadership, with these leadership positions sometimes chosen by lot.</a:t>
            </a:r>
          </a:p>
          <a:p>
            <a:pPr marL="285750" indent="-285750">
              <a:buFont typeface="Arial" panose="020B0604020202020204" pitchFamily="34" charset="0"/>
              <a:buChar char="•"/>
            </a:pPr>
            <a:r>
              <a:rPr lang="en-US" sz="1400"/>
              <a:t>St. Irenaeus (c. 130 – c. 202) wrote the classic defense of “orthodox” churches against the Gnostics:  </a:t>
            </a:r>
            <a:r>
              <a:rPr lang="en-US" sz="1400" i="1"/>
              <a:t>Against Heresies</a:t>
            </a:r>
            <a:r>
              <a:rPr lang="en-US" sz="1400"/>
              <a:t> (c. 180).  He was the bishop of Lyon, in modern-day France.</a:t>
            </a:r>
          </a:p>
        </p:txBody>
      </p:sp>
      <p:sp>
        <p:nvSpPr>
          <p:cNvPr id="4" name="Slide Number Placeholder 3"/>
          <p:cNvSpPr>
            <a:spLocks noGrp="1"/>
          </p:cNvSpPr>
          <p:nvPr>
            <p:ph type="sldNum" sz="quarter" idx="5"/>
          </p:nvPr>
        </p:nvSpPr>
        <p:spPr/>
        <p:txBody>
          <a:bodyPr/>
          <a:lstStyle/>
          <a:p>
            <a:fld id="{6632F94A-FCF5-4263-ACBA-40E88E17D193}" type="slidenum">
              <a:rPr lang="en-US" smtClean="0"/>
              <a:t>8</a:t>
            </a:fld>
            <a:endParaRPr lang="en-US"/>
          </a:p>
        </p:txBody>
      </p:sp>
    </p:spTree>
    <p:extLst>
      <p:ext uri="{BB962C8B-B14F-4D97-AF65-F5344CB8AC3E}">
        <p14:creationId xmlns:p14="http://schemas.microsoft.com/office/powerpoint/2010/main" val="277083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a:t>This is an English translation of his work, originally written in Greek.  On the right are fragments of the work – probably not the original, but a later copoy.</a:t>
            </a:r>
          </a:p>
        </p:txBody>
      </p:sp>
      <p:sp>
        <p:nvSpPr>
          <p:cNvPr id="4" name="Slide Number Placeholder 3"/>
          <p:cNvSpPr>
            <a:spLocks noGrp="1"/>
          </p:cNvSpPr>
          <p:nvPr>
            <p:ph type="sldNum" sz="quarter" idx="5"/>
          </p:nvPr>
        </p:nvSpPr>
        <p:spPr/>
        <p:txBody>
          <a:bodyPr/>
          <a:lstStyle/>
          <a:p>
            <a:fld id="{6632F94A-FCF5-4263-ACBA-40E88E17D193}" type="slidenum">
              <a:rPr lang="en-US" smtClean="0"/>
              <a:t>9</a:t>
            </a:fld>
            <a:endParaRPr lang="en-US"/>
          </a:p>
        </p:txBody>
      </p:sp>
    </p:spTree>
    <p:extLst>
      <p:ext uri="{BB962C8B-B14F-4D97-AF65-F5344CB8AC3E}">
        <p14:creationId xmlns:p14="http://schemas.microsoft.com/office/powerpoint/2010/main" val="291612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3F06E5A-7DEA-46EF-A733-6F168F6F456F}" type="datetime1">
              <a:rPr lang="en-US" smtClean="0"/>
              <a:t>7/23/2020</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a:t>The Nag Hammadi Manuscripts - a Fresh Look at Their Origins</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C220E7C-169E-498A-BB27-4B3F9C4EB547}"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891529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A7B63F-DDF6-40B9-B048-0CC6321643C9}" type="datetime1">
              <a:rPr lang="en-US" smtClean="0"/>
              <a:t>7/23/2020</a:t>
            </a:fld>
            <a:endParaRPr lang="en-US"/>
          </a:p>
        </p:txBody>
      </p:sp>
      <p:sp>
        <p:nvSpPr>
          <p:cNvPr id="5" name="Footer Placeholder 4"/>
          <p:cNvSpPr>
            <a:spLocks noGrp="1"/>
          </p:cNvSpPr>
          <p:nvPr>
            <p:ph type="ftr" sz="quarter" idx="11"/>
          </p:nvPr>
        </p:nvSpPr>
        <p:spPr/>
        <p:txBody>
          <a:bodyPr/>
          <a:lstStyle/>
          <a:p>
            <a:r>
              <a:rPr lang="en-US"/>
              <a:t>The Nag Hammadi Manuscripts - a Fresh Look at Their Origins</a:t>
            </a:r>
          </a:p>
        </p:txBody>
      </p:sp>
      <p:sp>
        <p:nvSpPr>
          <p:cNvPr id="6" name="Slide Number Placeholder 5"/>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2129290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A6FFE-0BD2-420D-8846-10AA86279FF9}" type="datetime1">
              <a:rPr lang="en-US" smtClean="0"/>
              <a:t>7/23/2020</a:t>
            </a:fld>
            <a:endParaRPr lang="en-US"/>
          </a:p>
        </p:txBody>
      </p:sp>
      <p:sp>
        <p:nvSpPr>
          <p:cNvPr id="5" name="Footer Placeholder 4"/>
          <p:cNvSpPr>
            <a:spLocks noGrp="1"/>
          </p:cNvSpPr>
          <p:nvPr>
            <p:ph type="ftr" sz="quarter" idx="11"/>
          </p:nvPr>
        </p:nvSpPr>
        <p:spPr/>
        <p:txBody>
          <a:bodyPr/>
          <a:lstStyle/>
          <a:p>
            <a:r>
              <a:rPr lang="en-US"/>
              <a:t>The Nag Hammadi Manuscripts - a Fresh Look at Their Origins</a:t>
            </a:r>
          </a:p>
        </p:txBody>
      </p:sp>
      <p:sp>
        <p:nvSpPr>
          <p:cNvPr id="6" name="Slide Number Placeholder 5"/>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64584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D7F69-1EED-4C33-92AE-BE3AB4EB4BFB}" type="datetime1">
              <a:rPr lang="en-US" smtClean="0"/>
              <a:t>7/23/2020</a:t>
            </a:fld>
            <a:endParaRPr lang="en-US"/>
          </a:p>
        </p:txBody>
      </p:sp>
      <p:sp>
        <p:nvSpPr>
          <p:cNvPr id="5" name="Footer Placeholder 4"/>
          <p:cNvSpPr>
            <a:spLocks noGrp="1"/>
          </p:cNvSpPr>
          <p:nvPr>
            <p:ph type="ftr" sz="quarter" idx="11"/>
          </p:nvPr>
        </p:nvSpPr>
        <p:spPr/>
        <p:txBody>
          <a:bodyPr/>
          <a:lstStyle/>
          <a:p>
            <a:r>
              <a:rPr lang="en-US"/>
              <a:t>The Nag Hammadi Manuscripts - a Fresh Look at Their Origins</a:t>
            </a:r>
          </a:p>
        </p:txBody>
      </p:sp>
      <p:sp>
        <p:nvSpPr>
          <p:cNvPr id="6" name="Slide Number Placeholder 5"/>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3389543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7F9319B-62DB-4874-B11D-251911118616}" type="datetime1">
              <a:rPr lang="en-US" smtClean="0"/>
              <a:t>7/23/2020</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a:t>The Nag Hammadi Manuscripts - a Fresh Look at Their Origins</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C220E7C-169E-498A-BB27-4B3F9C4EB547}"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7093735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1D7413-086A-4C9F-84D9-C6230B4794FB}" type="datetime1">
              <a:rPr lang="en-US" smtClean="0"/>
              <a:t>7/23/2020</a:t>
            </a:fld>
            <a:endParaRPr lang="en-US"/>
          </a:p>
        </p:txBody>
      </p:sp>
      <p:sp>
        <p:nvSpPr>
          <p:cNvPr id="6" name="Footer Placeholder 5"/>
          <p:cNvSpPr>
            <a:spLocks noGrp="1"/>
          </p:cNvSpPr>
          <p:nvPr>
            <p:ph type="ftr" sz="quarter" idx="11"/>
          </p:nvPr>
        </p:nvSpPr>
        <p:spPr/>
        <p:txBody>
          <a:bodyPr/>
          <a:lstStyle/>
          <a:p>
            <a:r>
              <a:rPr lang="en-US"/>
              <a:t>The Nag Hammadi Manuscripts - a Fresh Look at Their Origins</a:t>
            </a:r>
          </a:p>
        </p:txBody>
      </p:sp>
      <p:sp>
        <p:nvSpPr>
          <p:cNvPr id="7" name="Slide Number Placeholder 6"/>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2203728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D995D1-0334-4A1F-B9C1-CFB66D542E23}" type="datetime1">
              <a:rPr lang="en-US" smtClean="0"/>
              <a:t>7/23/2020</a:t>
            </a:fld>
            <a:endParaRPr lang="en-US"/>
          </a:p>
        </p:txBody>
      </p:sp>
      <p:sp>
        <p:nvSpPr>
          <p:cNvPr id="8" name="Footer Placeholder 7"/>
          <p:cNvSpPr>
            <a:spLocks noGrp="1"/>
          </p:cNvSpPr>
          <p:nvPr>
            <p:ph type="ftr" sz="quarter" idx="11"/>
          </p:nvPr>
        </p:nvSpPr>
        <p:spPr/>
        <p:txBody>
          <a:bodyPr/>
          <a:lstStyle/>
          <a:p>
            <a:r>
              <a:rPr lang="en-US"/>
              <a:t>The Nag Hammadi Manuscripts - a Fresh Look at Their Origins</a:t>
            </a:r>
          </a:p>
        </p:txBody>
      </p:sp>
      <p:sp>
        <p:nvSpPr>
          <p:cNvPr id="9" name="Slide Number Placeholder 8"/>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217508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DBCA84-9DF6-4584-BD0A-49E841A48AD3}" type="datetime1">
              <a:rPr lang="en-US" smtClean="0"/>
              <a:t>7/23/2020</a:t>
            </a:fld>
            <a:endParaRPr lang="en-US"/>
          </a:p>
        </p:txBody>
      </p:sp>
      <p:sp>
        <p:nvSpPr>
          <p:cNvPr id="4" name="Footer Placeholder 3"/>
          <p:cNvSpPr>
            <a:spLocks noGrp="1"/>
          </p:cNvSpPr>
          <p:nvPr>
            <p:ph type="ftr" sz="quarter" idx="11"/>
          </p:nvPr>
        </p:nvSpPr>
        <p:spPr/>
        <p:txBody>
          <a:bodyPr/>
          <a:lstStyle/>
          <a:p>
            <a:r>
              <a:rPr lang="en-US"/>
              <a:t>The Nag Hammadi Manuscripts - a Fresh Look at Their Origins</a:t>
            </a:r>
          </a:p>
        </p:txBody>
      </p:sp>
      <p:sp>
        <p:nvSpPr>
          <p:cNvPr id="5" name="Slide Number Placeholder 4"/>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128463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626BC-ACC1-41BC-BF43-C3EE41C333E7}" type="datetime1">
              <a:rPr lang="en-US" smtClean="0"/>
              <a:t>7/23/2020</a:t>
            </a:fld>
            <a:endParaRPr lang="en-US"/>
          </a:p>
        </p:txBody>
      </p:sp>
      <p:sp>
        <p:nvSpPr>
          <p:cNvPr id="3" name="Footer Placeholder 2"/>
          <p:cNvSpPr>
            <a:spLocks noGrp="1"/>
          </p:cNvSpPr>
          <p:nvPr>
            <p:ph type="ftr" sz="quarter" idx="11"/>
          </p:nvPr>
        </p:nvSpPr>
        <p:spPr/>
        <p:txBody>
          <a:bodyPr/>
          <a:lstStyle/>
          <a:p>
            <a:r>
              <a:rPr lang="en-US"/>
              <a:t>The Nag Hammadi Manuscripts - a Fresh Look at Their Origins</a:t>
            </a:r>
          </a:p>
        </p:txBody>
      </p:sp>
      <p:sp>
        <p:nvSpPr>
          <p:cNvPr id="4" name="Slide Number Placeholder 3"/>
          <p:cNvSpPr>
            <a:spLocks noGrp="1"/>
          </p:cNvSpPr>
          <p:nvPr>
            <p:ph type="sldNum" sz="quarter" idx="12"/>
          </p:nvPr>
        </p:nvSpPr>
        <p:spPr/>
        <p:txBody>
          <a:bodyPr/>
          <a:lstStyle/>
          <a:p>
            <a:fld id="{9C220E7C-169E-498A-BB27-4B3F9C4EB547}" type="slidenum">
              <a:rPr lang="en-US" smtClean="0"/>
              <a:t>‹#›</a:t>
            </a:fld>
            <a:endParaRPr lang="en-US"/>
          </a:p>
        </p:txBody>
      </p:sp>
    </p:spTree>
    <p:extLst>
      <p:ext uri="{BB962C8B-B14F-4D97-AF65-F5344CB8AC3E}">
        <p14:creationId xmlns:p14="http://schemas.microsoft.com/office/powerpoint/2010/main" val="254088311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F56AE5F-3861-4AA2-8596-028FA13B1118}" type="datetime1">
              <a:rPr lang="en-US" smtClean="0"/>
              <a:t>7/23/2020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The Nag Hammadi Manuscripts - a Fresh Look at Their Origins</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C220E7C-169E-498A-BB27-4B3F9C4EB54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2170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5B40C6A-CC59-43B1-98DB-24107D230FF6}" type="datetime1">
              <a:rPr lang="en-US" smtClean="0"/>
              <a:t>7/23/2020</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en-US"/>
              <a:t>The Nag Hammadi Manuscripts - a Fresh Look at Their Origins</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C220E7C-169E-498A-BB27-4B3F9C4EB54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043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1301E3D-0E9C-4D24-BBB9-163D0F4A805A}" type="datetime1">
              <a:rPr lang="en-US" smtClean="0"/>
              <a:t>7/23/2020</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a:t>The Nag Hammadi Manuscripts - a Fresh Look at Their Origins</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C220E7C-169E-498A-BB27-4B3F9C4EB547}"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4859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hyperlink" Target="http://gnosis.org/naghamm/nhl.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20D6-FC9E-4330-9AB3-92BC5FC94A63}"/>
              </a:ext>
            </a:extLst>
          </p:cNvPr>
          <p:cNvSpPr>
            <a:spLocks noGrp="1"/>
          </p:cNvSpPr>
          <p:nvPr>
            <p:ph type="ctrTitle"/>
          </p:nvPr>
        </p:nvSpPr>
        <p:spPr/>
        <p:txBody>
          <a:bodyPr/>
          <a:lstStyle/>
          <a:p>
            <a:r>
              <a:rPr lang="en-US"/>
              <a:t>The Nag Hammadi</a:t>
            </a:r>
            <a:br>
              <a:rPr lang="en-US"/>
            </a:br>
            <a:r>
              <a:rPr lang="en-US"/>
              <a:t>Manuscripts</a:t>
            </a:r>
          </a:p>
        </p:txBody>
      </p:sp>
      <p:sp>
        <p:nvSpPr>
          <p:cNvPr id="3" name="Subtitle 2">
            <a:extLst>
              <a:ext uri="{FF2B5EF4-FFF2-40B4-BE49-F238E27FC236}">
                <a16:creationId xmlns:a16="http://schemas.microsoft.com/office/drawing/2014/main" id="{E728D2E8-B588-49FC-952F-5BE0EDC530CF}"/>
              </a:ext>
            </a:extLst>
          </p:cNvPr>
          <p:cNvSpPr>
            <a:spLocks noGrp="1"/>
          </p:cNvSpPr>
          <p:nvPr>
            <p:ph type="subTitle" idx="1"/>
          </p:nvPr>
        </p:nvSpPr>
        <p:spPr/>
        <p:txBody>
          <a:bodyPr/>
          <a:lstStyle/>
          <a:p>
            <a:r>
              <a:rPr lang="en-US"/>
              <a:t>A Fresh Look at Their Origins</a:t>
            </a:r>
          </a:p>
        </p:txBody>
      </p:sp>
    </p:spTree>
    <p:extLst>
      <p:ext uri="{BB962C8B-B14F-4D97-AF65-F5344CB8AC3E}">
        <p14:creationId xmlns:p14="http://schemas.microsoft.com/office/powerpoint/2010/main" val="1213344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ody of water with a city in the background&#10;&#10;Description automatically generated">
            <a:extLst>
              <a:ext uri="{FF2B5EF4-FFF2-40B4-BE49-F238E27FC236}">
                <a16:creationId xmlns:a16="http://schemas.microsoft.com/office/drawing/2014/main" id="{7A80366B-47BA-4750-9D40-893943AEB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750" y="854815"/>
            <a:ext cx="9779000" cy="5499100"/>
          </a:xfrm>
          <a:prstGeom prst="rect">
            <a:avLst/>
          </a:prstGeom>
        </p:spPr>
      </p:pic>
      <p:sp>
        <p:nvSpPr>
          <p:cNvPr id="2" name="Footer Placeholder 1">
            <a:extLst>
              <a:ext uri="{FF2B5EF4-FFF2-40B4-BE49-F238E27FC236}">
                <a16:creationId xmlns:a16="http://schemas.microsoft.com/office/drawing/2014/main" id="{CF6B67B7-ADB2-4BD7-A2FB-45108A5F2F9E}"/>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CB5A83F5-36D4-4366-83FB-B2EC4B8D7E8B}"/>
              </a:ext>
            </a:extLst>
          </p:cNvPr>
          <p:cNvSpPr>
            <a:spLocks noGrp="1"/>
          </p:cNvSpPr>
          <p:nvPr>
            <p:ph type="sldNum" sz="quarter" idx="12"/>
          </p:nvPr>
        </p:nvSpPr>
        <p:spPr/>
        <p:txBody>
          <a:bodyPr/>
          <a:lstStyle/>
          <a:p>
            <a:fld id="{9C220E7C-169E-498A-BB27-4B3F9C4EB547}" type="slidenum">
              <a:rPr lang="en-US" smtClean="0"/>
              <a:t>10</a:t>
            </a:fld>
            <a:endParaRPr lang="en-US"/>
          </a:p>
        </p:txBody>
      </p:sp>
    </p:spTree>
    <p:extLst>
      <p:ext uri="{BB962C8B-B14F-4D97-AF65-F5344CB8AC3E}">
        <p14:creationId xmlns:p14="http://schemas.microsoft.com/office/powerpoint/2010/main" val="410348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96295419-70A7-463A-AA0D-E61BCEF54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767" y="397701"/>
            <a:ext cx="4313451" cy="5787025"/>
          </a:xfrm>
          <a:prstGeom prst="rect">
            <a:avLst/>
          </a:prstGeom>
        </p:spPr>
      </p:pic>
      <p:sp>
        <p:nvSpPr>
          <p:cNvPr id="5" name="Rectangle 4">
            <a:extLst>
              <a:ext uri="{FF2B5EF4-FFF2-40B4-BE49-F238E27FC236}">
                <a16:creationId xmlns:a16="http://schemas.microsoft.com/office/drawing/2014/main" id="{EEE97A5D-A31C-4E06-90E4-2D84DC300E43}"/>
              </a:ext>
            </a:extLst>
          </p:cNvPr>
          <p:cNvSpPr/>
          <p:nvPr/>
        </p:nvSpPr>
        <p:spPr>
          <a:xfrm>
            <a:off x="6830824" y="4035736"/>
            <a:ext cx="4751622" cy="923330"/>
          </a:xfrm>
          <a:prstGeom prst="rect">
            <a:avLst/>
          </a:prstGeom>
        </p:spPr>
        <p:txBody>
          <a:bodyPr wrap="none">
            <a:spAutoFit/>
          </a:bodyPr>
          <a:lstStyle/>
          <a:p>
            <a:pPr algn="ctr"/>
            <a:r>
              <a:rPr lang="en-US" sz="5400">
                <a:ln w="0"/>
                <a:effectLst>
                  <a:outerShdw blurRad="38100" dist="19050" dir="2700000" algn="tl" rotWithShape="0">
                    <a:schemeClr val="dk1">
                      <a:alpha val="40000"/>
                    </a:schemeClr>
                  </a:outerShdw>
                </a:effectLst>
              </a:rPr>
              <a:t>St. Anthanasius</a:t>
            </a:r>
          </a:p>
        </p:txBody>
      </p:sp>
      <p:sp>
        <p:nvSpPr>
          <p:cNvPr id="2" name="Footer Placeholder 1">
            <a:extLst>
              <a:ext uri="{FF2B5EF4-FFF2-40B4-BE49-F238E27FC236}">
                <a16:creationId xmlns:a16="http://schemas.microsoft.com/office/drawing/2014/main" id="{29F033C0-6DEB-4C4A-9B50-CAD122CB5DF0}"/>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0B18A72A-22BE-406C-843A-378F6DB87BC9}"/>
              </a:ext>
            </a:extLst>
          </p:cNvPr>
          <p:cNvSpPr>
            <a:spLocks noGrp="1"/>
          </p:cNvSpPr>
          <p:nvPr>
            <p:ph type="sldNum" sz="quarter" idx="12"/>
          </p:nvPr>
        </p:nvSpPr>
        <p:spPr/>
        <p:txBody>
          <a:bodyPr/>
          <a:lstStyle/>
          <a:p>
            <a:fld id="{9C220E7C-169E-498A-BB27-4B3F9C4EB547}" type="slidenum">
              <a:rPr lang="en-US" smtClean="0"/>
              <a:t>11</a:t>
            </a:fld>
            <a:endParaRPr lang="en-US"/>
          </a:p>
        </p:txBody>
      </p:sp>
    </p:spTree>
    <p:extLst>
      <p:ext uri="{BB962C8B-B14F-4D97-AF65-F5344CB8AC3E}">
        <p14:creationId xmlns:p14="http://schemas.microsoft.com/office/powerpoint/2010/main" val="212927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 shirt, phone&#10;&#10;Description automatically generated">
            <a:extLst>
              <a:ext uri="{FF2B5EF4-FFF2-40B4-BE49-F238E27FC236}">
                <a16:creationId xmlns:a16="http://schemas.microsoft.com/office/drawing/2014/main" id="{F1B650C0-03F6-4DD4-8210-EFDC79C0A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147" y="704589"/>
            <a:ext cx="4006487" cy="5448822"/>
          </a:xfrm>
          <a:prstGeom prst="rect">
            <a:avLst/>
          </a:prstGeom>
        </p:spPr>
      </p:pic>
      <p:pic>
        <p:nvPicPr>
          <p:cNvPr id="9" name="Picture 8" descr="A close up of a mans face&#10;&#10;Description automatically generated">
            <a:extLst>
              <a:ext uri="{FF2B5EF4-FFF2-40B4-BE49-F238E27FC236}">
                <a16:creationId xmlns:a16="http://schemas.microsoft.com/office/drawing/2014/main" id="{DC66E620-6F79-4729-98A2-070F9C02F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179" y="704589"/>
            <a:ext cx="3472580" cy="5435342"/>
          </a:xfrm>
          <a:prstGeom prst="rect">
            <a:avLst/>
          </a:prstGeom>
        </p:spPr>
      </p:pic>
      <p:sp>
        <p:nvSpPr>
          <p:cNvPr id="2" name="Footer Placeholder 1">
            <a:extLst>
              <a:ext uri="{FF2B5EF4-FFF2-40B4-BE49-F238E27FC236}">
                <a16:creationId xmlns:a16="http://schemas.microsoft.com/office/drawing/2014/main" id="{A0FDF039-4DA5-4ED6-AF81-A26DA36DBFBC}"/>
              </a:ext>
            </a:extLst>
          </p:cNvPr>
          <p:cNvSpPr>
            <a:spLocks noGrp="1"/>
          </p:cNvSpPr>
          <p:nvPr>
            <p:ph type="ftr" sz="quarter" idx="11"/>
          </p:nvPr>
        </p:nvSpPr>
        <p:spPr/>
        <p:txBody>
          <a:bodyPr/>
          <a:lstStyle/>
          <a:p>
            <a:r>
              <a:rPr lang="en-US"/>
              <a:t>The Nag Hammadi Manuscripts - a Fresh Look at Their Origins</a:t>
            </a:r>
          </a:p>
        </p:txBody>
      </p:sp>
      <p:sp>
        <p:nvSpPr>
          <p:cNvPr id="3" name="Slide Number Placeholder 2">
            <a:extLst>
              <a:ext uri="{FF2B5EF4-FFF2-40B4-BE49-F238E27FC236}">
                <a16:creationId xmlns:a16="http://schemas.microsoft.com/office/drawing/2014/main" id="{DCC92A0B-9A77-4DFF-9827-B357334DFABA}"/>
              </a:ext>
            </a:extLst>
          </p:cNvPr>
          <p:cNvSpPr>
            <a:spLocks noGrp="1"/>
          </p:cNvSpPr>
          <p:nvPr>
            <p:ph type="sldNum" sz="quarter" idx="12"/>
          </p:nvPr>
        </p:nvSpPr>
        <p:spPr/>
        <p:txBody>
          <a:bodyPr/>
          <a:lstStyle/>
          <a:p>
            <a:fld id="{9C220E7C-169E-498A-BB27-4B3F9C4EB547}" type="slidenum">
              <a:rPr lang="en-US" smtClean="0"/>
              <a:t>12</a:t>
            </a:fld>
            <a:endParaRPr lang="en-US"/>
          </a:p>
        </p:txBody>
      </p:sp>
    </p:spTree>
    <p:extLst>
      <p:ext uri="{BB962C8B-B14F-4D97-AF65-F5344CB8AC3E}">
        <p14:creationId xmlns:p14="http://schemas.microsoft.com/office/powerpoint/2010/main" val="806107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A963CEFB-A2D4-4ECA-8058-00D0EEBC0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32216"/>
            <a:ext cx="6386186" cy="4257457"/>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AECD2E03-C2AF-4638-A0B5-628E63EE0C87}"/>
              </a:ext>
            </a:extLst>
          </p:cNvPr>
          <p:cNvSpPr txBox="1"/>
          <p:nvPr/>
        </p:nvSpPr>
        <p:spPr>
          <a:xfrm>
            <a:off x="3720230" y="5210121"/>
            <a:ext cx="5498926" cy="1015663"/>
          </a:xfrm>
          <a:prstGeom prst="rect">
            <a:avLst/>
          </a:prstGeom>
          <a:noFill/>
        </p:spPr>
        <p:txBody>
          <a:bodyPr wrap="square" rtlCol="0">
            <a:spAutoFit/>
          </a:bodyPr>
          <a:lstStyle/>
          <a:p>
            <a:pPr algn="ctr"/>
            <a:r>
              <a:rPr lang="en-US" sz="3200"/>
              <a:t>The Temptation of St. Anthony</a:t>
            </a:r>
          </a:p>
          <a:p>
            <a:pPr algn="ctr"/>
            <a:r>
              <a:rPr lang="en-US" sz="2800" i="1"/>
              <a:t>Hieronymus Bosch</a:t>
            </a:r>
          </a:p>
        </p:txBody>
      </p:sp>
      <p:sp>
        <p:nvSpPr>
          <p:cNvPr id="2" name="Footer Placeholder 1">
            <a:extLst>
              <a:ext uri="{FF2B5EF4-FFF2-40B4-BE49-F238E27FC236}">
                <a16:creationId xmlns:a16="http://schemas.microsoft.com/office/drawing/2014/main" id="{32BCD42B-3496-43E0-B1F8-8862DF465759}"/>
              </a:ext>
            </a:extLst>
          </p:cNvPr>
          <p:cNvSpPr>
            <a:spLocks noGrp="1"/>
          </p:cNvSpPr>
          <p:nvPr>
            <p:ph type="ftr" sz="quarter" idx="11"/>
          </p:nvPr>
        </p:nvSpPr>
        <p:spPr/>
        <p:txBody>
          <a:bodyPr/>
          <a:lstStyle/>
          <a:p>
            <a:r>
              <a:rPr lang="en-US"/>
              <a:t>The Nag Hammadi Manuscripts - a Fresh Look at Their Origins</a:t>
            </a:r>
          </a:p>
        </p:txBody>
      </p:sp>
      <p:sp>
        <p:nvSpPr>
          <p:cNvPr id="5" name="Slide Number Placeholder 4">
            <a:extLst>
              <a:ext uri="{FF2B5EF4-FFF2-40B4-BE49-F238E27FC236}">
                <a16:creationId xmlns:a16="http://schemas.microsoft.com/office/drawing/2014/main" id="{5C3F9FD3-000A-434B-99AA-83CDF18AEF8B}"/>
              </a:ext>
            </a:extLst>
          </p:cNvPr>
          <p:cNvSpPr>
            <a:spLocks noGrp="1"/>
          </p:cNvSpPr>
          <p:nvPr>
            <p:ph type="sldNum" sz="quarter" idx="12"/>
          </p:nvPr>
        </p:nvSpPr>
        <p:spPr/>
        <p:txBody>
          <a:bodyPr/>
          <a:lstStyle/>
          <a:p>
            <a:fld id="{9C220E7C-169E-498A-BB27-4B3F9C4EB547}" type="slidenum">
              <a:rPr lang="en-US" smtClean="0"/>
              <a:t>13</a:t>
            </a:fld>
            <a:endParaRPr lang="en-US"/>
          </a:p>
        </p:txBody>
      </p:sp>
    </p:spTree>
    <p:extLst>
      <p:ext uri="{BB962C8B-B14F-4D97-AF65-F5344CB8AC3E}">
        <p14:creationId xmlns:p14="http://schemas.microsoft.com/office/powerpoint/2010/main" val="2557699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rocky mountain&#10;&#10;Description automatically generated">
            <a:extLst>
              <a:ext uri="{FF2B5EF4-FFF2-40B4-BE49-F238E27FC236}">
                <a16:creationId xmlns:a16="http://schemas.microsoft.com/office/drawing/2014/main" id="{C5026867-2DCF-4F10-80FA-A31E6DC75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621" y="659853"/>
            <a:ext cx="8630392" cy="5755325"/>
          </a:xfrm>
          <a:prstGeom prst="rect">
            <a:avLst/>
          </a:prstGeom>
          <a:ln w="228600" cap="sq" cmpd="thickThin">
            <a:solidFill>
              <a:srgbClr val="000000"/>
            </a:solidFill>
            <a:prstDash val="solid"/>
            <a:miter lim="800000"/>
          </a:ln>
          <a:effectLst>
            <a:innerShdw blurRad="76200">
              <a:srgbClr val="000000"/>
            </a:innerShdw>
          </a:effectLst>
        </p:spPr>
      </p:pic>
      <p:sp>
        <p:nvSpPr>
          <p:cNvPr id="2" name="Footer Placeholder 1">
            <a:extLst>
              <a:ext uri="{FF2B5EF4-FFF2-40B4-BE49-F238E27FC236}">
                <a16:creationId xmlns:a16="http://schemas.microsoft.com/office/drawing/2014/main" id="{9F909384-FFF9-4465-8A1E-D60AFEEFFDE9}"/>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CDF48EC0-3948-4D39-A77F-1080B8A14DF6}"/>
              </a:ext>
            </a:extLst>
          </p:cNvPr>
          <p:cNvSpPr>
            <a:spLocks noGrp="1"/>
          </p:cNvSpPr>
          <p:nvPr>
            <p:ph type="sldNum" sz="quarter" idx="12"/>
          </p:nvPr>
        </p:nvSpPr>
        <p:spPr/>
        <p:txBody>
          <a:bodyPr/>
          <a:lstStyle/>
          <a:p>
            <a:fld id="{9C220E7C-169E-498A-BB27-4B3F9C4EB547}" type="slidenum">
              <a:rPr lang="en-US" smtClean="0"/>
              <a:t>14</a:t>
            </a:fld>
            <a:endParaRPr lang="en-US"/>
          </a:p>
        </p:txBody>
      </p:sp>
    </p:spTree>
    <p:extLst>
      <p:ext uri="{BB962C8B-B14F-4D97-AF65-F5344CB8AC3E}">
        <p14:creationId xmlns:p14="http://schemas.microsoft.com/office/powerpoint/2010/main" val="17058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ACA264DE-B849-4A1F-8C38-2D87A173B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642" y="596552"/>
            <a:ext cx="4814692" cy="4814692"/>
          </a:xfrm>
          <a:prstGeom prst="rect">
            <a:avLst/>
          </a:prstGeom>
        </p:spPr>
      </p:pic>
      <p:pic>
        <p:nvPicPr>
          <p:cNvPr id="5" name="Picture 4" descr="A close up of a logo&#10;&#10;Description automatically generated">
            <a:extLst>
              <a:ext uri="{FF2B5EF4-FFF2-40B4-BE49-F238E27FC236}">
                <a16:creationId xmlns:a16="http://schemas.microsoft.com/office/drawing/2014/main" id="{CF39759E-B84A-4B06-B4F3-F7B8F9471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949" y="3389074"/>
            <a:ext cx="2857500" cy="2857500"/>
          </a:xfrm>
          <a:prstGeom prst="rect">
            <a:avLst/>
          </a:prstGeom>
        </p:spPr>
      </p:pic>
      <p:sp>
        <p:nvSpPr>
          <p:cNvPr id="6" name="TextBox 5">
            <a:extLst>
              <a:ext uri="{FF2B5EF4-FFF2-40B4-BE49-F238E27FC236}">
                <a16:creationId xmlns:a16="http://schemas.microsoft.com/office/drawing/2014/main" id="{E75C9542-A678-4848-A147-9610326EAF0E}"/>
              </a:ext>
            </a:extLst>
          </p:cNvPr>
          <p:cNvSpPr txBox="1"/>
          <p:nvPr/>
        </p:nvSpPr>
        <p:spPr>
          <a:xfrm>
            <a:off x="1302707" y="5536504"/>
            <a:ext cx="5799551" cy="584775"/>
          </a:xfrm>
          <a:prstGeom prst="rect">
            <a:avLst/>
          </a:prstGeom>
          <a:noFill/>
        </p:spPr>
        <p:txBody>
          <a:bodyPr wrap="square" rtlCol="0">
            <a:spAutoFit/>
          </a:bodyPr>
          <a:lstStyle/>
          <a:p>
            <a:pPr algn="ctr"/>
            <a:r>
              <a:rPr lang="en-US" sz="3200"/>
              <a:t>Dr. Nicola Denzey Lewis</a:t>
            </a:r>
          </a:p>
        </p:txBody>
      </p:sp>
      <p:sp>
        <p:nvSpPr>
          <p:cNvPr id="2" name="Footer Placeholder 1">
            <a:extLst>
              <a:ext uri="{FF2B5EF4-FFF2-40B4-BE49-F238E27FC236}">
                <a16:creationId xmlns:a16="http://schemas.microsoft.com/office/drawing/2014/main" id="{2DE6F281-81F1-4B51-B96F-1E8385716321}"/>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6F55C5A1-0999-46D8-B835-C72ECB14435C}"/>
              </a:ext>
            </a:extLst>
          </p:cNvPr>
          <p:cNvSpPr>
            <a:spLocks noGrp="1"/>
          </p:cNvSpPr>
          <p:nvPr>
            <p:ph type="sldNum" sz="quarter" idx="12"/>
          </p:nvPr>
        </p:nvSpPr>
        <p:spPr/>
        <p:txBody>
          <a:bodyPr/>
          <a:lstStyle/>
          <a:p>
            <a:fld id="{9C220E7C-169E-498A-BB27-4B3F9C4EB547}" type="slidenum">
              <a:rPr lang="en-US" smtClean="0"/>
              <a:t>15</a:t>
            </a:fld>
            <a:endParaRPr lang="en-US"/>
          </a:p>
        </p:txBody>
      </p:sp>
    </p:spTree>
    <p:extLst>
      <p:ext uri="{BB962C8B-B14F-4D97-AF65-F5344CB8AC3E}">
        <p14:creationId xmlns:p14="http://schemas.microsoft.com/office/powerpoint/2010/main" val="53389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257485E0-A941-4F31-91A9-9748E0449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948" y="506456"/>
            <a:ext cx="2276475" cy="4467225"/>
          </a:xfrm>
          <a:prstGeom prst="rect">
            <a:avLst/>
          </a:prstGeom>
        </p:spPr>
      </p:pic>
      <p:pic>
        <p:nvPicPr>
          <p:cNvPr id="5" name="Picture 4" descr="A close up of a stone building&#10;&#10;Description automatically generated">
            <a:extLst>
              <a:ext uri="{FF2B5EF4-FFF2-40B4-BE49-F238E27FC236}">
                <a16:creationId xmlns:a16="http://schemas.microsoft.com/office/drawing/2014/main" id="{E58DEF33-70E5-4506-8BC9-80AE0E3BA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326" y="2203798"/>
            <a:ext cx="7620000" cy="4229100"/>
          </a:xfrm>
          <a:prstGeom prst="rect">
            <a:avLst/>
          </a:prstGeom>
        </p:spPr>
      </p:pic>
      <p:sp>
        <p:nvSpPr>
          <p:cNvPr id="2" name="Footer Placeholder 1">
            <a:extLst>
              <a:ext uri="{FF2B5EF4-FFF2-40B4-BE49-F238E27FC236}">
                <a16:creationId xmlns:a16="http://schemas.microsoft.com/office/drawing/2014/main" id="{6D153848-A2BF-46BB-B1E5-F59DA6E151E7}"/>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EA60BB32-F28D-4B1A-831C-86031BDCEF2E}"/>
              </a:ext>
            </a:extLst>
          </p:cNvPr>
          <p:cNvSpPr>
            <a:spLocks noGrp="1"/>
          </p:cNvSpPr>
          <p:nvPr>
            <p:ph type="sldNum" sz="quarter" idx="12"/>
          </p:nvPr>
        </p:nvSpPr>
        <p:spPr/>
        <p:txBody>
          <a:bodyPr/>
          <a:lstStyle/>
          <a:p>
            <a:fld id="{9C220E7C-169E-498A-BB27-4B3F9C4EB547}" type="slidenum">
              <a:rPr lang="en-US" smtClean="0"/>
              <a:t>16</a:t>
            </a:fld>
            <a:endParaRPr lang="en-US"/>
          </a:p>
        </p:txBody>
      </p:sp>
    </p:spTree>
    <p:extLst>
      <p:ext uri="{BB962C8B-B14F-4D97-AF65-F5344CB8AC3E}">
        <p14:creationId xmlns:p14="http://schemas.microsoft.com/office/powerpoint/2010/main" val="16324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t, stone, artifact, building&#10;&#10;Description automatically generated">
            <a:extLst>
              <a:ext uri="{FF2B5EF4-FFF2-40B4-BE49-F238E27FC236}">
                <a16:creationId xmlns:a16="http://schemas.microsoft.com/office/drawing/2014/main" id="{FC34FEE7-BA8F-4848-B141-FD5D655CC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742" y="985119"/>
            <a:ext cx="9118948" cy="5485617"/>
          </a:xfrm>
          <a:prstGeom prst="rect">
            <a:avLst/>
          </a:prstGeom>
        </p:spPr>
      </p:pic>
      <p:sp>
        <p:nvSpPr>
          <p:cNvPr id="2" name="Footer Placeholder 1">
            <a:extLst>
              <a:ext uri="{FF2B5EF4-FFF2-40B4-BE49-F238E27FC236}">
                <a16:creationId xmlns:a16="http://schemas.microsoft.com/office/drawing/2014/main" id="{B2183BF1-FEBC-46BB-B029-A29747B2B297}"/>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9BFCC357-39CE-4940-8CB1-88581B0748C0}"/>
              </a:ext>
            </a:extLst>
          </p:cNvPr>
          <p:cNvSpPr>
            <a:spLocks noGrp="1"/>
          </p:cNvSpPr>
          <p:nvPr>
            <p:ph type="sldNum" sz="quarter" idx="12"/>
          </p:nvPr>
        </p:nvSpPr>
        <p:spPr/>
        <p:txBody>
          <a:bodyPr/>
          <a:lstStyle/>
          <a:p>
            <a:fld id="{9C220E7C-169E-498A-BB27-4B3F9C4EB547}" type="slidenum">
              <a:rPr lang="en-US" smtClean="0"/>
              <a:t>17</a:t>
            </a:fld>
            <a:endParaRPr lang="en-US"/>
          </a:p>
        </p:txBody>
      </p:sp>
    </p:spTree>
    <p:extLst>
      <p:ext uri="{BB962C8B-B14F-4D97-AF65-F5344CB8AC3E}">
        <p14:creationId xmlns:p14="http://schemas.microsoft.com/office/powerpoint/2010/main" val="423152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05AD3282-50F1-40D4-ABC6-65AB556EE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236" y="709460"/>
            <a:ext cx="4988508" cy="3724753"/>
          </a:xfrm>
          <a:prstGeom prst="rect">
            <a:avLst/>
          </a:prstGeom>
        </p:spPr>
      </p:pic>
      <p:pic>
        <p:nvPicPr>
          <p:cNvPr id="5" name="Picture 4" descr="A picture containing jar, sitting, vessel, indoor&#10;&#10;Description automatically generated">
            <a:extLst>
              <a:ext uri="{FF2B5EF4-FFF2-40B4-BE49-F238E27FC236}">
                <a16:creationId xmlns:a16="http://schemas.microsoft.com/office/drawing/2014/main" id="{AAB2BA77-7317-4A24-8430-A53E285EA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699" y="1703539"/>
            <a:ext cx="3114805" cy="4672208"/>
          </a:xfrm>
          <a:prstGeom prst="rect">
            <a:avLst/>
          </a:prstGeom>
        </p:spPr>
      </p:pic>
      <p:sp>
        <p:nvSpPr>
          <p:cNvPr id="2" name="Footer Placeholder 1">
            <a:extLst>
              <a:ext uri="{FF2B5EF4-FFF2-40B4-BE49-F238E27FC236}">
                <a16:creationId xmlns:a16="http://schemas.microsoft.com/office/drawing/2014/main" id="{282CCEB1-AA15-46FB-B06E-F1287F8ED4B0}"/>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E12D11F1-7BE6-4405-896B-576CFBE78E22}"/>
              </a:ext>
            </a:extLst>
          </p:cNvPr>
          <p:cNvSpPr>
            <a:spLocks noGrp="1"/>
          </p:cNvSpPr>
          <p:nvPr>
            <p:ph type="sldNum" sz="quarter" idx="12"/>
          </p:nvPr>
        </p:nvSpPr>
        <p:spPr/>
        <p:txBody>
          <a:bodyPr/>
          <a:lstStyle/>
          <a:p>
            <a:fld id="{9C220E7C-169E-498A-BB27-4B3F9C4EB547}" type="slidenum">
              <a:rPr lang="en-US" smtClean="0"/>
              <a:t>18</a:t>
            </a:fld>
            <a:endParaRPr lang="en-US"/>
          </a:p>
        </p:txBody>
      </p:sp>
    </p:spTree>
    <p:extLst>
      <p:ext uri="{BB962C8B-B14F-4D97-AF65-F5344CB8AC3E}">
        <p14:creationId xmlns:p14="http://schemas.microsoft.com/office/powerpoint/2010/main" val="185438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44290592-587E-4C22-BFEC-BA4A7E8A7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872" y="667011"/>
            <a:ext cx="4518764" cy="4518764"/>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4E24FAA3-F348-43B5-9315-161FD316E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327" y="3429000"/>
            <a:ext cx="4978398" cy="2700924"/>
          </a:xfrm>
          <a:prstGeom prst="rect">
            <a:avLst/>
          </a:prstGeom>
        </p:spPr>
      </p:pic>
      <p:sp>
        <p:nvSpPr>
          <p:cNvPr id="2" name="Footer Placeholder 1">
            <a:extLst>
              <a:ext uri="{FF2B5EF4-FFF2-40B4-BE49-F238E27FC236}">
                <a16:creationId xmlns:a16="http://schemas.microsoft.com/office/drawing/2014/main" id="{C33D4C1C-CABC-4D46-AE24-BBD971A0A324}"/>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3F6EAD5B-AE6B-4F3A-BC37-55B2E0AC9E43}"/>
              </a:ext>
            </a:extLst>
          </p:cNvPr>
          <p:cNvSpPr>
            <a:spLocks noGrp="1"/>
          </p:cNvSpPr>
          <p:nvPr>
            <p:ph type="sldNum" sz="quarter" idx="12"/>
          </p:nvPr>
        </p:nvSpPr>
        <p:spPr/>
        <p:txBody>
          <a:bodyPr/>
          <a:lstStyle/>
          <a:p>
            <a:fld id="{9C220E7C-169E-498A-BB27-4B3F9C4EB547}" type="slidenum">
              <a:rPr lang="en-US" smtClean="0"/>
              <a:t>19</a:t>
            </a:fld>
            <a:endParaRPr lang="en-US"/>
          </a:p>
        </p:txBody>
      </p:sp>
    </p:spTree>
    <p:extLst>
      <p:ext uri="{BB962C8B-B14F-4D97-AF65-F5344CB8AC3E}">
        <p14:creationId xmlns:p14="http://schemas.microsoft.com/office/powerpoint/2010/main" val="139386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A9D6-2F0D-4D1D-8C59-76B5DD440B6B}"/>
              </a:ext>
            </a:extLst>
          </p:cNvPr>
          <p:cNvSpPr>
            <a:spLocks noGrp="1"/>
          </p:cNvSpPr>
          <p:nvPr>
            <p:ph type="title"/>
          </p:nvPr>
        </p:nvSpPr>
        <p:spPr/>
        <p:txBody>
          <a:bodyPr/>
          <a:lstStyle/>
          <a:p>
            <a:r>
              <a:rPr lang="en-US"/>
              <a:t>The Discovery of the Nag Hammadi</a:t>
            </a:r>
            <a:br>
              <a:rPr lang="en-US"/>
            </a:br>
            <a:r>
              <a:rPr lang="en-US"/>
              <a:t>Manuscripts - 1945</a:t>
            </a:r>
          </a:p>
        </p:txBody>
      </p:sp>
      <p:pic>
        <p:nvPicPr>
          <p:cNvPr id="5" name="Content Placeholder 4" descr="A group of people posing for a photo&#10;&#10;Description automatically generated">
            <a:extLst>
              <a:ext uri="{FF2B5EF4-FFF2-40B4-BE49-F238E27FC236}">
                <a16:creationId xmlns:a16="http://schemas.microsoft.com/office/drawing/2014/main" id="{16792112-95EE-4CE1-AC25-BDFCE418B3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3741" y="2391298"/>
            <a:ext cx="5732680" cy="3961065"/>
          </a:xfrm>
        </p:spPr>
      </p:pic>
      <p:sp>
        <p:nvSpPr>
          <p:cNvPr id="3" name="Footer Placeholder 2">
            <a:extLst>
              <a:ext uri="{FF2B5EF4-FFF2-40B4-BE49-F238E27FC236}">
                <a16:creationId xmlns:a16="http://schemas.microsoft.com/office/drawing/2014/main" id="{D98ACD88-EDB3-4298-847D-5776AE63392A}"/>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82C38EDF-EF92-49DD-83D0-2D96A0345EF6}"/>
              </a:ext>
            </a:extLst>
          </p:cNvPr>
          <p:cNvSpPr>
            <a:spLocks noGrp="1"/>
          </p:cNvSpPr>
          <p:nvPr>
            <p:ph type="sldNum" sz="quarter" idx="12"/>
          </p:nvPr>
        </p:nvSpPr>
        <p:spPr/>
        <p:txBody>
          <a:bodyPr/>
          <a:lstStyle/>
          <a:p>
            <a:fld id="{9C220E7C-169E-498A-BB27-4B3F9C4EB547}" type="slidenum">
              <a:rPr lang="en-US" smtClean="0"/>
              <a:t>2</a:t>
            </a:fld>
            <a:endParaRPr lang="en-US"/>
          </a:p>
        </p:txBody>
      </p:sp>
    </p:spTree>
    <p:extLst>
      <p:ext uri="{BB962C8B-B14F-4D97-AF65-F5344CB8AC3E}">
        <p14:creationId xmlns:p14="http://schemas.microsoft.com/office/powerpoint/2010/main" val="3049055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shelf, book&#10;&#10;Description automatically generated">
            <a:extLst>
              <a:ext uri="{FF2B5EF4-FFF2-40B4-BE49-F238E27FC236}">
                <a16:creationId xmlns:a16="http://schemas.microsoft.com/office/drawing/2014/main" id="{5DBDF5F9-72F9-42CB-B6B6-D69CF4821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816" y="524702"/>
            <a:ext cx="4986750" cy="4986750"/>
          </a:xfrm>
          <a:prstGeom prst="rect">
            <a:avLst/>
          </a:prstGeom>
        </p:spPr>
      </p:pic>
      <p:pic>
        <p:nvPicPr>
          <p:cNvPr id="5" name="Picture 4" descr="A close up of a sign&#10;&#10;Description automatically generated">
            <a:extLst>
              <a:ext uri="{FF2B5EF4-FFF2-40B4-BE49-F238E27FC236}">
                <a16:creationId xmlns:a16="http://schemas.microsoft.com/office/drawing/2014/main" id="{4EA767ED-87C8-4BE8-ADE4-9658667C0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409" y="2141951"/>
            <a:ext cx="4359590" cy="4330526"/>
          </a:xfrm>
          <a:prstGeom prst="rect">
            <a:avLst/>
          </a:prstGeom>
        </p:spPr>
      </p:pic>
      <p:sp>
        <p:nvSpPr>
          <p:cNvPr id="2" name="Footer Placeholder 1">
            <a:extLst>
              <a:ext uri="{FF2B5EF4-FFF2-40B4-BE49-F238E27FC236}">
                <a16:creationId xmlns:a16="http://schemas.microsoft.com/office/drawing/2014/main" id="{089A3A69-7F66-47A1-A67C-E1293E7BB176}"/>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C552F084-8BE7-4830-8920-540F8B69949E}"/>
              </a:ext>
            </a:extLst>
          </p:cNvPr>
          <p:cNvSpPr>
            <a:spLocks noGrp="1"/>
          </p:cNvSpPr>
          <p:nvPr>
            <p:ph type="sldNum" sz="quarter" idx="12"/>
          </p:nvPr>
        </p:nvSpPr>
        <p:spPr/>
        <p:txBody>
          <a:bodyPr/>
          <a:lstStyle/>
          <a:p>
            <a:fld id="{9C220E7C-169E-498A-BB27-4B3F9C4EB547}" type="slidenum">
              <a:rPr lang="en-US" smtClean="0"/>
              <a:t>20</a:t>
            </a:fld>
            <a:endParaRPr lang="en-US"/>
          </a:p>
        </p:txBody>
      </p:sp>
    </p:spTree>
    <p:extLst>
      <p:ext uri="{BB962C8B-B14F-4D97-AF65-F5344CB8AC3E}">
        <p14:creationId xmlns:p14="http://schemas.microsoft.com/office/powerpoint/2010/main" val="1948060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45AB-4814-42EE-BA05-81B81B8674F9}"/>
              </a:ext>
            </a:extLst>
          </p:cNvPr>
          <p:cNvSpPr>
            <a:spLocks noGrp="1"/>
          </p:cNvSpPr>
          <p:nvPr>
            <p:ph type="title"/>
          </p:nvPr>
        </p:nvSpPr>
        <p:spPr/>
        <p:txBody>
          <a:bodyPr/>
          <a:lstStyle/>
          <a:p>
            <a:r>
              <a:rPr lang="en-US"/>
              <a:t>Searching for a book …………………….</a:t>
            </a:r>
          </a:p>
        </p:txBody>
      </p:sp>
      <p:pic>
        <p:nvPicPr>
          <p:cNvPr id="5" name="Content Placeholder 4" descr="A close up of text on a black background&#10;&#10;Description automatically generated">
            <a:extLst>
              <a:ext uri="{FF2B5EF4-FFF2-40B4-BE49-F238E27FC236}">
                <a16:creationId xmlns:a16="http://schemas.microsoft.com/office/drawing/2014/main" id="{C2A95F28-B1A4-4BA3-AB26-4626D9FEEC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1691" y="1496859"/>
            <a:ext cx="3315898" cy="5000165"/>
          </a:xfrm>
        </p:spPr>
      </p:pic>
      <p:sp>
        <p:nvSpPr>
          <p:cNvPr id="3" name="Footer Placeholder 2">
            <a:extLst>
              <a:ext uri="{FF2B5EF4-FFF2-40B4-BE49-F238E27FC236}">
                <a16:creationId xmlns:a16="http://schemas.microsoft.com/office/drawing/2014/main" id="{2D745D77-D202-4100-BB6D-C641A0645331}"/>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8287707E-8544-4C3F-BF37-D964BC6ACBF5}"/>
              </a:ext>
            </a:extLst>
          </p:cNvPr>
          <p:cNvSpPr>
            <a:spLocks noGrp="1"/>
          </p:cNvSpPr>
          <p:nvPr>
            <p:ph type="sldNum" sz="quarter" idx="12"/>
          </p:nvPr>
        </p:nvSpPr>
        <p:spPr/>
        <p:txBody>
          <a:bodyPr/>
          <a:lstStyle/>
          <a:p>
            <a:fld id="{9C220E7C-169E-498A-BB27-4B3F9C4EB547}" type="slidenum">
              <a:rPr lang="en-US" smtClean="0"/>
              <a:t>21</a:t>
            </a:fld>
            <a:endParaRPr lang="en-US"/>
          </a:p>
        </p:txBody>
      </p:sp>
    </p:spTree>
    <p:extLst>
      <p:ext uri="{BB962C8B-B14F-4D97-AF65-F5344CB8AC3E}">
        <p14:creationId xmlns:p14="http://schemas.microsoft.com/office/powerpoint/2010/main" val="309027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D27B0497-1030-4162-B4E6-A0C42B459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629" y="837677"/>
            <a:ext cx="9397316" cy="5262497"/>
          </a:xfrm>
          <a:prstGeom prst="rect">
            <a:avLst/>
          </a:prstGeom>
        </p:spPr>
      </p:pic>
      <p:sp>
        <p:nvSpPr>
          <p:cNvPr id="2" name="Footer Placeholder 1">
            <a:extLst>
              <a:ext uri="{FF2B5EF4-FFF2-40B4-BE49-F238E27FC236}">
                <a16:creationId xmlns:a16="http://schemas.microsoft.com/office/drawing/2014/main" id="{27C9DFBE-AF7A-43A4-B0DC-BD710DDC4A1D}"/>
              </a:ext>
            </a:extLst>
          </p:cNvPr>
          <p:cNvSpPr>
            <a:spLocks noGrp="1"/>
          </p:cNvSpPr>
          <p:nvPr>
            <p:ph type="ftr" sz="quarter" idx="11"/>
          </p:nvPr>
        </p:nvSpPr>
        <p:spPr/>
        <p:txBody>
          <a:bodyPr/>
          <a:lstStyle/>
          <a:p>
            <a:r>
              <a:rPr lang="en-US"/>
              <a:t>The Nag Hammadi Manuscripts - a Fresh Look at Their Origins</a:t>
            </a:r>
          </a:p>
        </p:txBody>
      </p:sp>
      <p:sp>
        <p:nvSpPr>
          <p:cNvPr id="3" name="Slide Number Placeholder 2">
            <a:extLst>
              <a:ext uri="{FF2B5EF4-FFF2-40B4-BE49-F238E27FC236}">
                <a16:creationId xmlns:a16="http://schemas.microsoft.com/office/drawing/2014/main" id="{418A6F9A-4301-4831-85EA-9671B9939137}"/>
              </a:ext>
            </a:extLst>
          </p:cNvPr>
          <p:cNvSpPr>
            <a:spLocks noGrp="1"/>
          </p:cNvSpPr>
          <p:nvPr>
            <p:ph type="sldNum" sz="quarter" idx="12"/>
          </p:nvPr>
        </p:nvSpPr>
        <p:spPr/>
        <p:txBody>
          <a:bodyPr/>
          <a:lstStyle/>
          <a:p>
            <a:fld id="{9C220E7C-169E-498A-BB27-4B3F9C4EB547}" type="slidenum">
              <a:rPr lang="en-US" smtClean="0"/>
              <a:t>22</a:t>
            </a:fld>
            <a:endParaRPr lang="en-US"/>
          </a:p>
        </p:txBody>
      </p:sp>
    </p:spTree>
    <p:extLst>
      <p:ext uri="{BB962C8B-B14F-4D97-AF65-F5344CB8AC3E}">
        <p14:creationId xmlns:p14="http://schemas.microsoft.com/office/powerpoint/2010/main" val="283601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ABC1D-02A8-469B-820B-F8A9118457F1}"/>
              </a:ext>
            </a:extLst>
          </p:cNvPr>
          <p:cNvSpPr>
            <a:spLocks noGrp="1"/>
          </p:cNvSpPr>
          <p:nvPr>
            <p:ph type="title"/>
          </p:nvPr>
        </p:nvSpPr>
        <p:spPr/>
        <p:txBody>
          <a:bodyPr/>
          <a:lstStyle/>
          <a:p>
            <a:r>
              <a:rPr lang="en-US"/>
              <a:t>The Nag Hammadi Codices</a:t>
            </a:r>
          </a:p>
        </p:txBody>
      </p:sp>
      <p:pic>
        <p:nvPicPr>
          <p:cNvPr id="5" name="Content Placeholder 4" descr="A close up of a piece of paper&#10;&#10;Description automatically generated">
            <a:extLst>
              <a:ext uri="{FF2B5EF4-FFF2-40B4-BE49-F238E27FC236}">
                <a16:creationId xmlns:a16="http://schemas.microsoft.com/office/drawing/2014/main" id="{AEC109BD-6D25-43D1-B198-1C34206D1C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0904" y="2171700"/>
            <a:ext cx="4046377" cy="3021295"/>
          </a:xfrm>
        </p:spPr>
      </p:pic>
      <p:pic>
        <p:nvPicPr>
          <p:cNvPr id="7" name="Picture 6" descr="A close up of text on a white background&#10;&#10;Description automatically generated">
            <a:extLst>
              <a:ext uri="{FF2B5EF4-FFF2-40B4-BE49-F238E27FC236}">
                <a16:creationId xmlns:a16="http://schemas.microsoft.com/office/drawing/2014/main" id="{1DB47606-AD3B-495F-A82F-611FAF2E7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897775"/>
            <a:ext cx="5665985" cy="3274425"/>
          </a:xfrm>
          <a:prstGeom prst="rect">
            <a:avLst/>
          </a:prstGeom>
        </p:spPr>
      </p:pic>
      <p:sp>
        <p:nvSpPr>
          <p:cNvPr id="3" name="Footer Placeholder 2">
            <a:extLst>
              <a:ext uri="{FF2B5EF4-FFF2-40B4-BE49-F238E27FC236}">
                <a16:creationId xmlns:a16="http://schemas.microsoft.com/office/drawing/2014/main" id="{EFD1BE36-B5E6-43DB-B9E5-18212117C430}"/>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2282705D-29C2-4987-A0D6-D22F78E61E96}"/>
              </a:ext>
            </a:extLst>
          </p:cNvPr>
          <p:cNvSpPr>
            <a:spLocks noGrp="1"/>
          </p:cNvSpPr>
          <p:nvPr>
            <p:ph type="sldNum" sz="quarter" idx="12"/>
          </p:nvPr>
        </p:nvSpPr>
        <p:spPr/>
        <p:txBody>
          <a:bodyPr/>
          <a:lstStyle/>
          <a:p>
            <a:fld id="{9C220E7C-169E-498A-BB27-4B3F9C4EB547}" type="slidenum">
              <a:rPr lang="en-US" smtClean="0"/>
              <a:t>3</a:t>
            </a:fld>
            <a:endParaRPr lang="en-US"/>
          </a:p>
        </p:txBody>
      </p:sp>
    </p:spTree>
    <p:extLst>
      <p:ext uri="{BB962C8B-B14F-4D97-AF65-F5344CB8AC3E}">
        <p14:creationId xmlns:p14="http://schemas.microsoft.com/office/powerpoint/2010/main" val="400144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616F-262C-4CBB-9607-FE9CC0210DDD}"/>
              </a:ext>
            </a:extLst>
          </p:cNvPr>
          <p:cNvSpPr>
            <a:spLocks noGrp="1"/>
          </p:cNvSpPr>
          <p:nvPr>
            <p:ph type="title"/>
          </p:nvPr>
        </p:nvSpPr>
        <p:spPr/>
        <p:txBody>
          <a:bodyPr/>
          <a:lstStyle/>
          <a:p>
            <a:r>
              <a:rPr lang="en-US"/>
              <a:t>The Coptic Museum in Cairo,</a:t>
            </a:r>
            <a:br>
              <a:rPr lang="en-US"/>
            </a:br>
            <a:r>
              <a:rPr lang="en-US"/>
              <a:t>Egypt</a:t>
            </a:r>
          </a:p>
        </p:txBody>
      </p:sp>
      <p:pic>
        <p:nvPicPr>
          <p:cNvPr id="5" name="Content Placeholder 4" descr="A large stone building&#10;&#10;Description automatically generated">
            <a:extLst>
              <a:ext uri="{FF2B5EF4-FFF2-40B4-BE49-F238E27FC236}">
                <a16:creationId xmlns:a16="http://schemas.microsoft.com/office/drawing/2014/main" id="{0FF66F47-BBE0-4FB5-A3B4-7E79359396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4600" y="2590800"/>
            <a:ext cx="4775200" cy="3581400"/>
          </a:xfrm>
        </p:spPr>
      </p:pic>
      <p:sp>
        <p:nvSpPr>
          <p:cNvPr id="3" name="Footer Placeholder 2">
            <a:extLst>
              <a:ext uri="{FF2B5EF4-FFF2-40B4-BE49-F238E27FC236}">
                <a16:creationId xmlns:a16="http://schemas.microsoft.com/office/drawing/2014/main" id="{A058ACE0-B43D-4EBC-8834-F2B3571910CC}"/>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E10535DD-7690-449B-9D6D-E1E7C9EA3030}"/>
              </a:ext>
            </a:extLst>
          </p:cNvPr>
          <p:cNvSpPr>
            <a:spLocks noGrp="1"/>
          </p:cNvSpPr>
          <p:nvPr>
            <p:ph type="sldNum" sz="quarter" idx="12"/>
          </p:nvPr>
        </p:nvSpPr>
        <p:spPr/>
        <p:txBody>
          <a:bodyPr/>
          <a:lstStyle/>
          <a:p>
            <a:fld id="{9C220E7C-169E-498A-BB27-4B3F9C4EB547}" type="slidenum">
              <a:rPr lang="en-US" smtClean="0"/>
              <a:t>4</a:t>
            </a:fld>
            <a:endParaRPr lang="en-US"/>
          </a:p>
        </p:txBody>
      </p:sp>
    </p:spTree>
    <p:extLst>
      <p:ext uri="{BB962C8B-B14F-4D97-AF65-F5344CB8AC3E}">
        <p14:creationId xmlns:p14="http://schemas.microsoft.com/office/powerpoint/2010/main" val="3237603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84C4-D125-4754-B80F-D3A1377DB402}"/>
              </a:ext>
            </a:extLst>
          </p:cNvPr>
          <p:cNvSpPr>
            <a:spLocks noGrp="1"/>
          </p:cNvSpPr>
          <p:nvPr>
            <p:ph type="title"/>
          </p:nvPr>
        </p:nvSpPr>
        <p:spPr/>
        <p:txBody>
          <a:bodyPr/>
          <a:lstStyle/>
          <a:p>
            <a:r>
              <a:rPr lang="en-US"/>
              <a:t>English Translations of the</a:t>
            </a:r>
            <a:br>
              <a:rPr lang="en-US"/>
            </a:br>
            <a:r>
              <a:rPr lang="en-US"/>
              <a:t>Nag Hammadi Codices</a:t>
            </a:r>
          </a:p>
        </p:txBody>
      </p:sp>
      <p:pic>
        <p:nvPicPr>
          <p:cNvPr id="5" name="Content Placeholder 4" descr="A close up of a newspaper&#10;&#10;Description automatically generated">
            <a:extLst>
              <a:ext uri="{FF2B5EF4-FFF2-40B4-BE49-F238E27FC236}">
                <a16:creationId xmlns:a16="http://schemas.microsoft.com/office/drawing/2014/main" id="{99130280-F99D-4481-8E9F-52560116C4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2979" y="2107965"/>
            <a:ext cx="2925218" cy="4483050"/>
          </a:xfrm>
        </p:spPr>
      </p:pic>
      <p:pic>
        <p:nvPicPr>
          <p:cNvPr id="7" name="Picture 6" descr="A screenshot of a cell phone&#10;&#10;Description automatically generated">
            <a:extLst>
              <a:ext uri="{FF2B5EF4-FFF2-40B4-BE49-F238E27FC236}">
                <a16:creationId xmlns:a16="http://schemas.microsoft.com/office/drawing/2014/main" id="{BBF2DC6D-995A-45B2-93DE-54482590F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706" y="2274798"/>
            <a:ext cx="2917841" cy="3897402"/>
          </a:xfrm>
          <a:prstGeom prst="rect">
            <a:avLst/>
          </a:prstGeom>
        </p:spPr>
      </p:pic>
      <p:sp>
        <p:nvSpPr>
          <p:cNvPr id="3" name="Footer Placeholder 2">
            <a:extLst>
              <a:ext uri="{FF2B5EF4-FFF2-40B4-BE49-F238E27FC236}">
                <a16:creationId xmlns:a16="http://schemas.microsoft.com/office/drawing/2014/main" id="{0E751BC8-A7B0-43E7-91DA-8E8D9F6964EC}"/>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9509509F-7B86-414F-8132-300A2B237167}"/>
              </a:ext>
            </a:extLst>
          </p:cNvPr>
          <p:cNvSpPr>
            <a:spLocks noGrp="1"/>
          </p:cNvSpPr>
          <p:nvPr>
            <p:ph type="sldNum" sz="quarter" idx="12"/>
          </p:nvPr>
        </p:nvSpPr>
        <p:spPr/>
        <p:txBody>
          <a:bodyPr/>
          <a:lstStyle/>
          <a:p>
            <a:fld id="{9C220E7C-169E-498A-BB27-4B3F9C4EB547}" type="slidenum">
              <a:rPr lang="en-US" smtClean="0"/>
              <a:t>5</a:t>
            </a:fld>
            <a:endParaRPr lang="en-US"/>
          </a:p>
        </p:txBody>
      </p:sp>
    </p:spTree>
    <p:extLst>
      <p:ext uri="{BB962C8B-B14F-4D97-AF65-F5344CB8AC3E}">
        <p14:creationId xmlns:p14="http://schemas.microsoft.com/office/powerpoint/2010/main" val="121654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B73E-9B9F-45C0-B358-DFCA4F49C526}"/>
              </a:ext>
            </a:extLst>
          </p:cNvPr>
          <p:cNvSpPr>
            <a:spLocks noGrp="1"/>
          </p:cNvSpPr>
          <p:nvPr>
            <p:ph type="title"/>
          </p:nvPr>
        </p:nvSpPr>
        <p:spPr/>
        <p:txBody>
          <a:bodyPr/>
          <a:lstStyle/>
          <a:p>
            <a:r>
              <a:rPr lang="en-US"/>
              <a:t>English Translations of the</a:t>
            </a:r>
            <a:br>
              <a:rPr lang="en-US"/>
            </a:br>
            <a:r>
              <a:rPr lang="en-US"/>
              <a:t>Nag Hammadi Codices</a:t>
            </a:r>
          </a:p>
        </p:txBody>
      </p:sp>
      <p:sp>
        <p:nvSpPr>
          <p:cNvPr id="3" name="Content Placeholder 2">
            <a:extLst>
              <a:ext uri="{FF2B5EF4-FFF2-40B4-BE49-F238E27FC236}">
                <a16:creationId xmlns:a16="http://schemas.microsoft.com/office/drawing/2014/main" id="{AF6747F8-D4D3-4824-A922-77BC736F7986}"/>
              </a:ext>
            </a:extLst>
          </p:cNvPr>
          <p:cNvSpPr>
            <a:spLocks noGrp="1"/>
          </p:cNvSpPr>
          <p:nvPr>
            <p:ph idx="1"/>
          </p:nvPr>
        </p:nvSpPr>
        <p:spPr/>
        <p:txBody>
          <a:bodyPr/>
          <a:lstStyle/>
          <a:p>
            <a:pPr marL="0" indent="0">
              <a:buNone/>
            </a:pPr>
            <a:endParaRPr lang="en-US"/>
          </a:p>
          <a:p>
            <a:pPr marL="0" indent="0" algn="ctr">
              <a:buNone/>
            </a:pPr>
            <a:r>
              <a:rPr lang="en-US" sz="2800">
                <a:latin typeface="Britannic Bold" panose="020B0903060703020204" pitchFamily="34" charset="0"/>
              </a:rPr>
              <a:t>The Gnostic Society Library</a:t>
            </a:r>
          </a:p>
          <a:p>
            <a:pPr marL="0" indent="0" algn="ctr">
              <a:buNone/>
            </a:pPr>
            <a:r>
              <a:rPr lang="en-US" sz="2800">
                <a:solidFill>
                  <a:srgbClr val="0070C0"/>
                </a:solidFill>
                <a:hlinkClick r:id="rId3">
                  <a:extLst>
                    <a:ext uri="{A12FA001-AC4F-418D-AE19-62706E023703}">
                      <ahyp:hlinkClr xmlns:ahyp="http://schemas.microsoft.com/office/drawing/2018/hyperlinkcolor" val="tx"/>
                    </a:ext>
                  </a:extLst>
                </a:hlinkClick>
              </a:rPr>
              <a:t>http://gnosis.org/naghamm/nhl.html</a:t>
            </a:r>
            <a:r>
              <a:rPr lang="en-US" sz="2800">
                <a:solidFill>
                  <a:srgbClr val="0070C0"/>
                </a:solidFill>
              </a:rPr>
              <a:t> </a:t>
            </a:r>
            <a:endParaRPr lang="en-US" sz="2800">
              <a:solidFill>
                <a:srgbClr val="0070C0"/>
              </a:solidFill>
              <a:latin typeface="Britannic Bold" panose="020B0903060703020204" pitchFamily="34" charset="0"/>
            </a:endParaRPr>
          </a:p>
        </p:txBody>
      </p:sp>
      <p:pic>
        <p:nvPicPr>
          <p:cNvPr id="5" name="Picture 4" descr="A picture containing table, sitting, dark, painted&#10;&#10;Description automatically generated">
            <a:extLst>
              <a:ext uri="{FF2B5EF4-FFF2-40B4-BE49-F238E27FC236}">
                <a16:creationId xmlns:a16="http://schemas.microsoft.com/office/drawing/2014/main" id="{EBF8BF25-E182-40F1-A870-E39EF866A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099" y="3808609"/>
            <a:ext cx="2226154" cy="2760431"/>
          </a:xfrm>
          <a:prstGeom prst="rect">
            <a:avLst/>
          </a:prstGeom>
        </p:spPr>
      </p:pic>
      <p:sp>
        <p:nvSpPr>
          <p:cNvPr id="4" name="Footer Placeholder 3">
            <a:extLst>
              <a:ext uri="{FF2B5EF4-FFF2-40B4-BE49-F238E27FC236}">
                <a16:creationId xmlns:a16="http://schemas.microsoft.com/office/drawing/2014/main" id="{2AB8E3AD-4E85-40C4-873B-1161C783A296}"/>
              </a:ext>
            </a:extLst>
          </p:cNvPr>
          <p:cNvSpPr>
            <a:spLocks noGrp="1"/>
          </p:cNvSpPr>
          <p:nvPr>
            <p:ph type="ftr" sz="quarter" idx="11"/>
          </p:nvPr>
        </p:nvSpPr>
        <p:spPr/>
        <p:txBody>
          <a:bodyPr/>
          <a:lstStyle/>
          <a:p>
            <a:r>
              <a:rPr lang="en-US"/>
              <a:t>The Nag Hammadi Manuscripts - a Fresh Look at Their Origins</a:t>
            </a:r>
          </a:p>
        </p:txBody>
      </p:sp>
      <p:sp>
        <p:nvSpPr>
          <p:cNvPr id="6" name="Slide Number Placeholder 5">
            <a:extLst>
              <a:ext uri="{FF2B5EF4-FFF2-40B4-BE49-F238E27FC236}">
                <a16:creationId xmlns:a16="http://schemas.microsoft.com/office/drawing/2014/main" id="{3DA7E5E3-E99C-4D26-9C36-6061C45C371A}"/>
              </a:ext>
            </a:extLst>
          </p:cNvPr>
          <p:cNvSpPr>
            <a:spLocks noGrp="1"/>
          </p:cNvSpPr>
          <p:nvPr>
            <p:ph type="sldNum" sz="quarter" idx="12"/>
          </p:nvPr>
        </p:nvSpPr>
        <p:spPr/>
        <p:txBody>
          <a:bodyPr/>
          <a:lstStyle/>
          <a:p>
            <a:fld id="{9C220E7C-169E-498A-BB27-4B3F9C4EB547}" type="slidenum">
              <a:rPr lang="en-US" smtClean="0"/>
              <a:t>6</a:t>
            </a:fld>
            <a:endParaRPr lang="en-US"/>
          </a:p>
        </p:txBody>
      </p:sp>
    </p:spTree>
    <p:extLst>
      <p:ext uri="{BB962C8B-B14F-4D97-AF65-F5344CB8AC3E}">
        <p14:creationId xmlns:p14="http://schemas.microsoft.com/office/powerpoint/2010/main" val="364829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D35E-2261-4F08-BDFD-3631B78E73DF}"/>
              </a:ext>
            </a:extLst>
          </p:cNvPr>
          <p:cNvSpPr>
            <a:spLocks noGrp="1"/>
          </p:cNvSpPr>
          <p:nvPr>
            <p:ph type="title"/>
          </p:nvPr>
        </p:nvSpPr>
        <p:spPr/>
        <p:txBody>
          <a:bodyPr/>
          <a:lstStyle/>
          <a:p>
            <a:r>
              <a:rPr lang="en-US"/>
              <a:t>Dr. Elaine Pagels</a:t>
            </a:r>
          </a:p>
        </p:txBody>
      </p:sp>
      <p:pic>
        <p:nvPicPr>
          <p:cNvPr id="5" name="Content Placeholder 4" descr="A person posing for the camera&#10;&#10;Description automatically generated">
            <a:extLst>
              <a:ext uri="{FF2B5EF4-FFF2-40B4-BE49-F238E27FC236}">
                <a16:creationId xmlns:a16="http://schemas.microsoft.com/office/drawing/2014/main" id="{E5BA039A-5837-4319-B02E-56EB056280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4980" y="2249402"/>
            <a:ext cx="4555817" cy="3031689"/>
          </a:xfrm>
        </p:spPr>
      </p:pic>
      <p:pic>
        <p:nvPicPr>
          <p:cNvPr id="7" name="Picture 6" descr="A close up of a piece of paper&#10;&#10;Description automatically generated">
            <a:extLst>
              <a:ext uri="{FF2B5EF4-FFF2-40B4-BE49-F238E27FC236}">
                <a16:creationId xmlns:a16="http://schemas.microsoft.com/office/drawing/2014/main" id="{874164B0-FFD2-497D-9445-F28AF6DE5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482" y="2643590"/>
            <a:ext cx="2470432" cy="3865302"/>
          </a:xfrm>
          <a:prstGeom prst="rect">
            <a:avLst/>
          </a:prstGeom>
        </p:spPr>
      </p:pic>
      <p:sp>
        <p:nvSpPr>
          <p:cNvPr id="3" name="Footer Placeholder 2">
            <a:extLst>
              <a:ext uri="{FF2B5EF4-FFF2-40B4-BE49-F238E27FC236}">
                <a16:creationId xmlns:a16="http://schemas.microsoft.com/office/drawing/2014/main" id="{1A4A7BE3-9F31-4D86-8CCB-5ABFC87F975D}"/>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F718BD5F-D1BD-4014-8C38-E3CD87897D30}"/>
              </a:ext>
            </a:extLst>
          </p:cNvPr>
          <p:cNvSpPr>
            <a:spLocks noGrp="1"/>
          </p:cNvSpPr>
          <p:nvPr>
            <p:ph type="sldNum" sz="quarter" idx="12"/>
          </p:nvPr>
        </p:nvSpPr>
        <p:spPr/>
        <p:txBody>
          <a:bodyPr/>
          <a:lstStyle/>
          <a:p>
            <a:fld id="{9C220E7C-169E-498A-BB27-4B3F9C4EB547}" type="slidenum">
              <a:rPr lang="en-US" smtClean="0"/>
              <a:t>7</a:t>
            </a:fld>
            <a:endParaRPr lang="en-US"/>
          </a:p>
        </p:txBody>
      </p:sp>
    </p:spTree>
    <p:extLst>
      <p:ext uri="{BB962C8B-B14F-4D97-AF65-F5344CB8AC3E}">
        <p14:creationId xmlns:p14="http://schemas.microsoft.com/office/powerpoint/2010/main" val="295138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costume&#10;&#10;Description automatically generated">
            <a:extLst>
              <a:ext uri="{FF2B5EF4-FFF2-40B4-BE49-F238E27FC236}">
                <a16:creationId xmlns:a16="http://schemas.microsoft.com/office/drawing/2014/main" id="{4BC86D89-604B-4443-BE66-33C3B1989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111" y="971080"/>
            <a:ext cx="8233777" cy="4322733"/>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a:extLst>
              <a:ext uri="{FF2B5EF4-FFF2-40B4-BE49-F238E27FC236}">
                <a16:creationId xmlns:a16="http://schemas.microsoft.com/office/drawing/2014/main" id="{840C0739-7E15-48D9-A389-E06FEE424AA8}"/>
              </a:ext>
            </a:extLst>
          </p:cNvPr>
          <p:cNvSpPr/>
          <p:nvPr/>
        </p:nvSpPr>
        <p:spPr>
          <a:xfrm>
            <a:off x="4247576" y="5760640"/>
            <a:ext cx="3696846"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 Irenaeus</a:t>
            </a:r>
          </a:p>
        </p:txBody>
      </p:sp>
      <p:sp>
        <p:nvSpPr>
          <p:cNvPr id="2" name="Footer Placeholder 1">
            <a:extLst>
              <a:ext uri="{FF2B5EF4-FFF2-40B4-BE49-F238E27FC236}">
                <a16:creationId xmlns:a16="http://schemas.microsoft.com/office/drawing/2014/main" id="{F4B3C61B-7DCC-4924-A055-03195B67EAE0}"/>
              </a:ext>
            </a:extLst>
          </p:cNvPr>
          <p:cNvSpPr>
            <a:spLocks noGrp="1"/>
          </p:cNvSpPr>
          <p:nvPr>
            <p:ph type="ftr" sz="quarter" idx="11"/>
          </p:nvPr>
        </p:nvSpPr>
        <p:spPr/>
        <p:txBody>
          <a:bodyPr/>
          <a:lstStyle/>
          <a:p>
            <a:r>
              <a:rPr lang="en-US"/>
              <a:t>The Nag Hammadi Manuscripts - a Fresh Look at Their Origins</a:t>
            </a:r>
          </a:p>
        </p:txBody>
      </p:sp>
      <p:sp>
        <p:nvSpPr>
          <p:cNvPr id="5" name="Slide Number Placeholder 4">
            <a:extLst>
              <a:ext uri="{FF2B5EF4-FFF2-40B4-BE49-F238E27FC236}">
                <a16:creationId xmlns:a16="http://schemas.microsoft.com/office/drawing/2014/main" id="{FC681BB4-E15C-44FA-A59B-730354B2C1E5}"/>
              </a:ext>
            </a:extLst>
          </p:cNvPr>
          <p:cNvSpPr>
            <a:spLocks noGrp="1"/>
          </p:cNvSpPr>
          <p:nvPr>
            <p:ph type="sldNum" sz="quarter" idx="12"/>
          </p:nvPr>
        </p:nvSpPr>
        <p:spPr/>
        <p:txBody>
          <a:bodyPr/>
          <a:lstStyle/>
          <a:p>
            <a:fld id="{9C220E7C-169E-498A-BB27-4B3F9C4EB547}" type="slidenum">
              <a:rPr lang="en-US" smtClean="0"/>
              <a:t>8</a:t>
            </a:fld>
            <a:endParaRPr lang="en-US"/>
          </a:p>
        </p:txBody>
      </p:sp>
    </p:spTree>
    <p:extLst>
      <p:ext uri="{BB962C8B-B14F-4D97-AF65-F5344CB8AC3E}">
        <p14:creationId xmlns:p14="http://schemas.microsoft.com/office/powerpoint/2010/main" val="420230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032E7FE7-B084-480E-992F-66154FDF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696" y="279998"/>
            <a:ext cx="3895177" cy="6082469"/>
          </a:xfrm>
          <a:prstGeom prst="rect">
            <a:avLst/>
          </a:prstGeom>
        </p:spPr>
      </p:pic>
      <p:pic>
        <p:nvPicPr>
          <p:cNvPr id="5" name="Picture 4" descr="A picture containing object, framework, monitor, table&#10;&#10;Description automatically generated">
            <a:extLst>
              <a:ext uri="{FF2B5EF4-FFF2-40B4-BE49-F238E27FC236}">
                <a16:creationId xmlns:a16="http://schemas.microsoft.com/office/drawing/2014/main" id="{37B800FF-21AC-4377-9828-5090EB046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129" y="2696056"/>
            <a:ext cx="5093718" cy="3516854"/>
          </a:xfrm>
          <a:prstGeom prst="rect">
            <a:avLst/>
          </a:prstGeom>
        </p:spPr>
      </p:pic>
      <p:sp>
        <p:nvSpPr>
          <p:cNvPr id="2" name="Footer Placeholder 1">
            <a:extLst>
              <a:ext uri="{FF2B5EF4-FFF2-40B4-BE49-F238E27FC236}">
                <a16:creationId xmlns:a16="http://schemas.microsoft.com/office/drawing/2014/main" id="{1AB9FA11-1084-4890-AE01-5F5DBB4E145A}"/>
              </a:ext>
            </a:extLst>
          </p:cNvPr>
          <p:cNvSpPr>
            <a:spLocks noGrp="1"/>
          </p:cNvSpPr>
          <p:nvPr>
            <p:ph type="ftr" sz="quarter" idx="11"/>
          </p:nvPr>
        </p:nvSpPr>
        <p:spPr/>
        <p:txBody>
          <a:bodyPr/>
          <a:lstStyle/>
          <a:p>
            <a:r>
              <a:rPr lang="en-US"/>
              <a:t>The Nag Hammadi Manuscripts - a Fresh Look at Their Origins</a:t>
            </a:r>
          </a:p>
        </p:txBody>
      </p:sp>
      <p:sp>
        <p:nvSpPr>
          <p:cNvPr id="4" name="Slide Number Placeholder 3">
            <a:extLst>
              <a:ext uri="{FF2B5EF4-FFF2-40B4-BE49-F238E27FC236}">
                <a16:creationId xmlns:a16="http://schemas.microsoft.com/office/drawing/2014/main" id="{77E38849-22DB-4044-BF08-D46F539C834D}"/>
              </a:ext>
            </a:extLst>
          </p:cNvPr>
          <p:cNvSpPr>
            <a:spLocks noGrp="1"/>
          </p:cNvSpPr>
          <p:nvPr>
            <p:ph type="sldNum" sz="quarter" idx="12"/>
          </p:nvPr>
        </p:nvSpPr>
        <p:spPr/>
        <p:txBody>
          <a:bodyPr/>
          <a:lstStyle/>
          <a:p>
            <a:fld id="{9C220E7C-169E-498A-BB27-4B3F9C4EB547}" type="slidenum">
              <a:rPr lang="en-US" smtClean="0"/>
              <a:t>9</a:t>
            </a:fld>
            <a:endParaRPr lang="en-US"/>
          </a:p>
        </p:txBody>
      </p:sp>
    </p:spTree>
    <p:extLst>
      <p:ext uri="{BB962C8B-B14F-4D97-AF65-F5344CB8AC3E}">
        <p14:creationId xmlns:p14="http://schemas.microsoft.com/office/powerpoint/2010/main" val="405803503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399</TotalTime>
  <Words>2546</Words>
  <Application>Microsoft Office PowerPoint</Application>
  <PresentationFormat>Widescreen</PresentationFormat>
  <Paragraphs>140</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Britannic Bold</vt:lpstr>
      <vt:lpstr>Calibri</vt:lpstr>
      <vt:lpstr>Franklin Gothic Book</vt:lpstr>
      <vt:lpstr>Crop</vt:lpstr>
      <vt:lpstr>The Nag Hammadi Manuscripts</vt:lpstr>
      <vt:lpstr>The Discovery of the Nag Hammadi Manuscripts - 1945</vt:lpstr>
      <vt:lpstr>The Nag Hammadi Codices</vt:lpstr>
      <vt:lpstr>The Coptic Museum in Cairo, Egypt</vt:lpstr>
      <vt:lpstr>English Translations of the Nag Hammadi Codices</vt:lpstr>
      <vt:lpstr>English Translations of the Nag Hammadi Codices</vt:lpstr>
      <vt:lpstr>Dr. Elaine Pagels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Searching for a book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Cooper</dc:creator>
  <cp:lastModifiedBy>John Cooper</cp:lastModifiedBy>
  <cp:revision>41</cp:revision>
  <dcterms:created xsi:type="dcterms:W3CDTF">2020-07-22T17:45:11Z</dcterms:created>
  <dcterms:modified xsi:type="dcterms:W3CDTF">2020-07-24T04:48:28Z</dcterms:modified>
</cp:coreProperties>
</file>